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notesMasterIdLst>
    <p:notesMasterId r:id="rId20"/>
  </p:notesMasterIdLst>
  <p:sldIdLst>
    <p:sldId id="257" r:id="rId3"/>
    <p:sldId id="348" r:id="rId4"/>
    <p:sldId id="331" r:id="rId5"/>
    <p:sldId id="295" r:id="rId6"/>
    <p:sldId id="796" r:id="rId7"/>
    <p:sldId id="805" r:id="rId8"/>
    <p:sldId id="804" r:id="rId9"/>
    <p:sldId id="349" r:id="rId10"/>
    <p:sldId id="350" r:id="rId11"/>
    <p:sldId id="695" r:id="rId12"/>
    <p:sldId id="352" r:id="rId13"/>
    <p:sldId id="406" r:id="rId14"/>
    <p:sldId id="259" r:id="rId15"/>
    <p:sldId id="355" r:id="rId16"/>
    <p:sldId id="397" r:id="rId17"/>
    <p:sldId id="404" r:id="rId18"/>
    <p:sldId id="35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9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5AF40-E65B-4CD0-9B17-B1312B9081C4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B918D-FDBA-40D6-8FA6-DA99D4F99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57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bg1">
                <a:lumMod val="75000"/>
              </a:schemeClr>
            </a:gs>
            <a:gs pos="40000">
              <a:schemeClr val="bg1">
                <a:lumMod val="75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271" y="2209802"/>
            <a:ext cx="5715000" cy="877701"/>
          </a:xfrm>
        </p:spPr>
        <p:txBody>
          <a:bodyPr/>
          <a:lstStyle>
            <a:lvl1pPr algn="r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2" y="3124200"/>
            <a:ext cx="4706471" cy="704477"/>
          </a:xfrm>
        </p:spPr>
        <p:txBody>
          <a:bodyPr>
            <a:normAutofit/>
          </a:bodyPr>
          <a:lstStyle>
            <a:lvl1pPr marL="0" indent="0" algn="r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234989" y="1846480"/>
            <a:ext cx="0" cy="2336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:\Archives\Publishing\2007\Graphics\Logos\NCHEMS\NCHEMS Logo 200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829" y="2616201"/>
            <a:ext cx="2546572" cy="51163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649111" y="3048178"/>
            <a:ext cx="234249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>
                <a:solidFill>
                  <a:srgbClr val="58687F"/>
                </a:solidFill>
              </a:rPr>
              <a:t>National Center for Higher Education Management Systems</a:t>
            </a:r>
          </a:p>
          <a:p>
            <a:endParaRPr lang="en-US" sz="825" dirty="0">
              <a:solidFill>
                <a:srgbClr val="58687F"/>
              </a:solidFill>
            </a:endParaRPr>
          </a:p>
          <a:p>
            <a:r>
              <a:rPr lang="en-US" sz="825" dirty="0">
                <a:solidFill>
                  <a:srgbClr val="FFFFFF">
                    <a:lumMod val="50000"/>
                  </a:srgbClr>
                </a:solidFill>
              </a:rPr>
              <a:t>nchems.org </a:t>
            </a:r>
            <a:r>
              <a:rPr lang="en-US" sz="825" dirty="0">
                <a:solidFill>
                  <a:srgbClr val="FFFFFF">
                    <a:lumMod val="50000"/>
                  </a:srgbClr>
                </a:solidFill>
                <a:sym typeface="Symbol"/>
              </a:rPr>
              <a:t> higheredinfo.org</a:t>
            </a:r>
            <a:endParaRPr lang="en-US" sz="825" dirty="0">
              <a:solidFill>
                <a:srgbClr val="FFFFFF">
                  <a:lumMod val="50000"/>
                </a:srgb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147508" y="4311488"/>
            <a:ext cx="2790265" cy="2286000"/>
            <a:chOff x="6286500" y="4125775"/>
            <a:chExt cx="2438400" cy="2590800"/>
          </a:xfrm>
        </p:grpSpPr>
        <p:cxnSp>
          <p:nvCxnSpPr>
            <p:cNvPr id="42" name="Straight Connector 41"/>
            <p:cNvCxnSpPr>
              <a:stCxn id="23" idx="4"/>
              <a:endCxn id="20" idx="1"/>
            </p:cNvCxnSpPr>
            <p:nvPr/>
          </p:nvCxnSpPr>
          <p:spPr>
            <a:xfrm>
              <a:off x="8039101" y="5367607"/>
              <a:ext cx="393117" cy="9587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9" idx="3"/>
              <a:endCxn id="19" idx="7"/>
            </p:cNvCxnSpPr>
            <p:nvPr/>
          </p:nvCxnSpPr>
          <p:spPr>
            <a:xfrm flipH="1">
              <a:off x="7567591" y="4415697"/>
              <a:ext cx="787468" cy="6435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7176004" y="4702179"/>
              <a:ext cx="253497" cy="33799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FFFFFF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8343900" y="4328975"/>
              <a:ext cx="76200" cy="101600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FFFFFF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7581900" y="6056175"/>
              <a:ext cx="76200" cy="1016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FFFFFF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8420100" y="5256452"/>
              <a:ext cx="152400" cy="203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FFFFFF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700349" y="4936561"/>
              <a:ext cx="350822" cy="46776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FFFFFF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6591300" y="5649775"/>
              <a:ext cx="304800" cy="4064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FFFFFF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7505700" y="4125775"/>
              <a:ext cx="152400" cy="203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FFFFFF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7764478" y="4702179"/>
              <a:ext cx="152400" cy="2032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FFFFFF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6286500" y="4953663"/>
              <a:ext cx="152400" cy="203200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FFFFFF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7353300" y="5649775"/>
              <a:ext cx="152400" cy="203200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FFFFFF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7484199" y="5040175"/>
              <a:ext cx="97701" cy="130268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FFFFFF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8382000" y="6259375"/>
              <a:ext cx="342900" cy="457200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FFFFFF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8039100" y="5649775"/>
              <a:ext cx="228600" cy="3048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FFFFFF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6896100" y="5129704"/>
              <a:ext cx="152400" cy="203200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FFFFFF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7962900" y="5164407"/>
              <a:ext cx="152400" cy="2032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rgbClr val="FFFFFF"/>
                </a:solidFill>
              </a:endParaRPr>
            </a:p>
          </p:txBody>
        </p:sp>
        <p:cxnSp>
          <p:nvCxnSpPr>
            <p:cNvPr id="24" name="Straight Connector 23"/>
            <p:cNvCxnSpPr>
              <a:stCxn id="15" idx="6"/>
              <a:endCxn id="9" idx="6"/>
            </p:cNvCxnSpPr>
            <p:nvPr/>
          </p:nvCxnSpPr>
          <p:spPr>
            <a:xfrm>
              <a:off x="7658100" y="4227375"/>
              <a:ext cx="762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6" idx="1"/>
            </p:cNvCxnSpPr>
            <p:nvPr/>
          </p:nvCxnSpPr>
          <p:spPr>
            <a:xfrm>
              <a:off x="7635782" y="4299218"/>
              <a:ext cx="151014" cy="4327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5" idx="2"/>
              <a:endCxn id="17" idx="7"/>
            </p:cNvCxnSpPr>
            <p:nvPr/>
          </p:nvCxnSpPr>
          <p:spPr>
            <a:xfrm flipH="1">
              <a:off x="6416582" y="4227375"/>
              <a:ext cx="1089118" cy="7560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5" idx="4"/>
              <a:endCxn id="18" idx="0"/>
            </p:cNvCxnSpPr>
            <p:nvPr/>
          </p:nvCxnSpPr>
          <p:spPr>
            <a:xfrm flipH="1">
              <a:off x="7429500" y="4328975"/>
              <a:ext cx="152400" cy="1320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16" idx="2"/>
              <a:endCxn id="7" idx="6"/>
            </p:cNvCxnSpPr>
            <p:nvPr/>
          </p:nvCxnSpPr>
          <p:spPr>
            <a:xfrm flipH="1">
              <a:off x="7429500" y="4803779"/>
              <a:ext cx="334978" cy="673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6" idx="3"/>
              <a:endCxn id="13" idx="1"/>
            </p:cNvCxnSpPr>
            <p:nvPr/>
          </p:nvCxnSpPr>
          <p:spPr>
            <a:xfrm flipH="1">
              <a:off x="7751726" y="4875621"/>
              <a:ext cx="35070" cy="1294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2" idx="7"/>
              <a:endCxn id="7" idx="3"/>
            </p:cNvCxnSpPr>
            <p:nvPr/>
          </p:nvCxnSpPr>
          <p:spPr>
            <a:xfrm flipV="1">
              <a:off x="7026183" y="4990677"/>
              <a:ext cx="186945" cy="168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4" idx="1"/>
              <a:endCxn id="17" idx="4"/>
            </p:cNvCxnSpPr>
            <p:nvPr/>
          </p:nvCxnSpPr>
          <p:spPr>
            <a:xfrm flipH="1" flipV="1">
              <a:off x="6362701" y="5156863"/>
              <a:ext cx="273237" cy="5524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4" idx="0"/>
              <a:endCxn id="22" idx="3"/>
            </p:cNvCxnSpPr>
            <p:nvPr/>
          </p:nvCxnSpPr>
          <p:spPr>
            <a:xfrm flipV="1">
              <a:off x="6743700" y="5303147"/>
              <a:ext cx="174718" cy="3466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9" idx="6"/>
              <a:endCxn id="13" idx="2"/>
            </p:cNvCxnSpPr>
            <p:nvPr/>
          </p:nvCxnSpPr>
          <p:spPr>
            <a:xfrm>
              <a:off x="7581899" y="5105310"/>
              <a:ext cx="118450" cy="651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16" idx="6"/>
              <a:endCxn id="12" idx="1"/>
            </p:cNvCxnSpPr>
            <p:nvPr/>
          </p:nvCxnSpPr>
          <p:spPr>
            <a:xfrm>
              <a:off x="7916878" y="4803779"/>
              <a:ext cx="525540" cy="4824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12" idx="4"/>
              <a:endCxn id="20" idx="0"/>
            </p:cNvCxnSpPr>
            <p:nvPr/>
          </p:nvCxnSpPr>
          <p:spPr>
            <a:xfrm>
              <a:off x="8496300" y="5459652"/>
              <a:ext cx="57150" cy="7997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21" idx="7"/>
              <a:endCxn id="12" idx="3"/>
            </p:cNvCxnSpPr>
            <p:nvPr/>
          </p:nvCxnSpPr>
          <p:spPr>
            <a:xfrm flipV="1">
              <a:off x="8234222" y="5429895"/>
              <a:ext cx="208196" cy="2645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21" idx="0"/>
              <a:endCxn id="23" idx="5"/>
            </p:cNvCxnSpPr>
            <p:nvPr/>
          </p:nvCxnSpPr>
          <p:spPr>
            <a:xfrm flipH="1" flipV="1">
              <a:off x="8092982" y="5337850"/>
              <a:ext cx="60418" cy="3119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10" idx="7"/>
              <a:endCxn id="13" idx="4"/>
            </p:cNvCxnSpPr>
            <p:nvPr/>
          </p:nvCxnSpPr>
          <p:spPr>
            <a:xfrm flipV="1">
              <a:off x="7646942" y="5404325"/>
              <a:ext cx="228819" cy="6667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10" idx="7"/>
              <a:endCxn id="18" idx="5"/>
            </p:cNvCxnSpPr>
            <p:nvPr/>
          </p:nvCxnSpPr>
          <p:spPr>
            <a:xfrm flipH="1" flipV="1">
              <a:off x="7483383" y="5823218"/>
              <a:ext cx="163559" cy="247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0" idx="7"/>
              <a:endCxn id="19" idx="3"/>
            </p:cNvCxnSpPr>
            <p:nvPr/>
          </p:nvCxnSpPr>
          <p:spPr>
            <a:xfrm flipH="1" flipV="1">
              <a:off x="7498507" y="5151365"/>
              <a:ext cx="148435" cy="9196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21" idx="2"/>
              <a:endCxn id="18" idx="6"/>
            </p:cNvCxnSpPr>
            <p:nvPr/>
          </p:nvCxnSpPr>
          <p:spPr>
            <a:xfrm flipH="1" flipV="1">
              <a:off x="7505700" y="5751375"/>
              <a:ext cx="533400" cy="50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9" idx="5"/>
              <a:endCxn id="21" idx="0"/>
            </p:cNvCxnSpPr>
            <p:nvPr/>
          </p:nvCxnSpPr>
          <p:spPr>
            <a:xfrm flipH="1">
              <a:off x="8153401" y="4415697"/>
              <a:ext cx="255541" cy="12340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18" idx="0"/>
              <a:endCxn id="7" idx="4"/>
            </p:cNvCxnSpPr>
            <p:nvPr/>
          </p:nvCxnSpPr>
          <p:spPr>
            <a:xfrm flipH="1" flipV="1">
              <a:off x="7302752" y="5040175"/>
              <a:ext cx="126748" cy="609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8" idx="0"/>
              <a:endCxn id="22" idx="5"/>
            </p:cNvCxnSpPr>
            <p:nvPr/>
          </p:nvCxnSpPr>
          <p:spPr>
            <a:xfrm flipH="1" flipV="1">
              <a:off x="7026182" y="5303147"/>
              <a:ext cx="403318" cy="3466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14" idx="7"/>
              <a:endCxn id="13" idx="3"/>
            </p:cNvCxnSpPr>
            <p:nvPr/>
          </p:nvCxnSpPr>
          <p:spPr>
            <a:xfrm flipV="1">
              <a:off x="6851464" y="5335822"/>
              <a:ext cx="900263" cy="3734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21" idx="3"/>
              <a:endCxn id="10" idx="6"/>
            </p:cNvCxnSpPr>
            <p:nvPr/>
          </p:nvCxnSpPr>
          <p:spPr>
            <a:xfrm flipH="1">
              <a:off x="7658100" y="5909938"/>
              <a:ext cx="414478" cy="1970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17" idx="6"/>
              <a:endCxn id="7" idx="2"/>
            </p:cNvCxnSpPr>
            <p:nvPr/>
          </p:nvCxnSpPr>
          <p:spPr>
            <a:xfrm flipV="1">
              <a:off x="6438901" y="4871178"/>
              <a:ext cx="737103" cy="184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7" idx="0"/>
              <a:endCxn id="15" idx="3"/>
            </p:cNvCxnSpPr>
            <p:nvPr/>
          </p:nvCxnSpPr>
          <p:spPr>
            <a:xfrm flipV="1">
              <a:off x="7302752" y="4299218"/>
              <a:ext cx="225266" cy="4029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10" idx="5"/>
              <a:endCxn id="20" idx="2"/>
            </p:cNvCxnSpPr>
            <p:nvPr/>
          </p:nvCxnSpPr>
          <p:spPr>
            <a:xfrm>
              <a:off x="7646942" y="6142897"/>
              <a:ext cx="735059" cy="3450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18" idx="6"/>
              <a:endCxn id="20" idx="1"/>
            </p:cNvCxnSpPr>
            <p:nvPr/>
          </p:nvCxnSpPr>
          <p:spPr>
            <a:xfrm>
              <a:off x="7505701" y="5751375"/>
              <a:ext cx="926517" cy="5749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23" idx="6"/>
              <a:endCxn id="12" idx="2"/>
            </p:cNvCxnSpPr>
            <p:nvPr/>
          </p:nvCxnSpPr>
          <p:spPr>
            <a:xfrm>
              <a:off x="8115300" y="5266007"/>
              <a:ext cx="304800" cy="920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9906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 r="-1" b="33995"/>
          <a:stretch/>
        </p:blipFill>
        <p:spPr bwMode="auto">
          <a:xfrm>
            <a:off x="3" y="5715004"/>
            <a:ext cx="1371599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Freeform 13"/>
          <p:cNvSpPr/>
          <p:nvPr/>
        </p:nvSpPr>
        <p:spPr>
          <a:xfrm>
            <a:off x="3" y="-11953"/>
            <a:ext cx="8769019" cy="787400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7455096" y="496599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8957"/>
            <a:ext cx="8229600" cy="4525963"/>
          </a:xfrm>
        </p:spPr>
        <p:txBody>
          <a:bodyPr>
            <a:normAutofit/>
          </a:bodyPr>
          <a:lstStyle>
            <a:lvl1pPr>
              <a:defRPr sz="1350">
                <a:solidFill>
                  <a:srgbClr val="000000"/>
                </a:solidFill>
              </a:defRPr>
            </a:lvl1pPr>
            <a:lvl2pPr>
              <a:defRPr sz="1125">
                <a:solidFill>
                  <a:srgbClr val="000000"/>
                </a:solidFill>
              </a:defRPr>
            </a:lvl2pPr>
            <a:lvl3pPr>
              <a:defRPr sz="1013">
                <a:solidFill>
                  <a:srgbClr val="000000"/>
                </a:solidFill>
              </a:defRPr>
            </a:lvl3pPr>
            <a:lvl4pPr>
              <a:defRPr sz="900">
                <a:solidFill>
                  <a:srgbClr val="000000"/>
                </a:solidFill>
              </a:defRPr>
            </a:lvl4pPr>
            <a:lvl5pPr>
              <a:defRPr sz="9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 rot="10800000">
            <a:off x="7176249" y="6211428"/>
            <a:ext cx="1967752" cy="646575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503815"/>
              <a:gd name="connsiteX1" fmla="*/ 6194884 w 7903331"/>
              <a:gd name="connsiteY1" fmla="*/ 503815 h 503815"/>
              <a:gd name="connsiteX2" fmla="*/ 7903331 w 7903331"/>
              <a:gd name="connsiteY2" fmla="*/ 3540 h 503815"/>
              <a:gd name="connsiteX3" fmla="*/ 0 w 7903331"/>
              <a:gd name="connsiteY3" fmla="*/ 0 h 503815"/>
              <a:gd name="connsiteX4" fmla="*/ 5425 w 7903331"/>
              <a:gd name="connsiteY4" fmla="*/ 496599 h 503815"/>
              <a:gd name="connsiteX0" fmla="*/ 5425 w 7903331"/>
              <a:gd name="connsiteY0" fmla="*/ 496599 h 496599"/>
              <a:gd name="connsiteX1" fmla="*/ 6194884 w 7903331"/>
              <a:gd name="connsiteY1" fmla="*/ 474948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496599"/>
              <a:gd name="connsiteX1" fmla="*/ 6374912 w 7903331"/>
              <a:gd name="connsiteY1" fmla="*/ 482164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6374912" y="482164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435" y="6304978"/>
            <a:ext cx="609600" cy="365125"/>
          </a:xfrm>
        </p:spPr>
        <p:txBody>
          <a:bodyPr/>
          <a:lstStyle/>
          <a:p>
            <a:pPr>
              <a:defRPr/>
            </a:pPr>
            <a:fld id="{6A378CF1-1074-4ED5-9FB9-1FCCCD11058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137" y="6324600"/>
            <a:ext cx="314420" cy="3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771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>
          <a:gsLst>
            <a:gs pos="0">
              <a:schemeClr val="bg1"/>
            </a:gs>
            <a:gs pos="100000">
              <a:schemeClr val="bg1">
                <a:lumMod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541" y="1905000"/>
            <a:ext cx="7772400" cy="914400"/>
          </a:xfrm>
        </p:spPr>
        <p:txBody>
          <a:bodyPr anchor="t"/>
          <a:lstStyle>
            <a:lvl1pPr algn="ctr">
              <a:defRPr sz="32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 r="-1" b="33995"/>
          <a:stretch/>
        </p:blipFill>
        <p:spPr bwMode="auto">
          <a:xfrm>
            <a:off x="3" y="5638800"/>
            <a:ext cx="141170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reeform 6"/>
          <p:cNvSpPr/>
          <p:nvPr/>
        </p:nvSpPr>
        <p:spPr>
          <a:xfrm rot="10800000">
            <a:off x="7176249" y="6211428"/>
            <a:ext cx="1967752" cy="646575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503815"/>
              <a:gd name="connsiteX1" fmla="*/ 6194884 w 7903331"/>
              <a:gd name="connsiteY1" fmla="*/ 503815 h 503815"/>
              <a:gd name="connsiteX2" fmla="*/ 7903331 w 7903331"/>
              <a:gd name="connsiteY2" fmla="*/ 3540 h 503815"/>
              <a:gd name="connsiteX3" fmla="*/ 0 w 7903331"/>
              <a:gd name="connsiteY3" fmla="*/ 0 h 503815"/>
              <a:gd name="connsiteX4" fmla="*/ 5425 w 7903331"/>
              <a:gd name="connsiteY4" fmla="*/ 496599 h 503815"/>
              <a:gd name="connsiteX0" fmla="*/ 5425 w 7903331"/>
              <a:gd name="connsiteY0" fmla="*/ 496599 h 496599"/>
              <a:gd name="connsiteX1" fmla="*/ 6194884 w 7903331"/>
              <a:gd name="connsiteY1" fmla="*/ 474948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496599"/>
              <a:gd name="connsiteX1" fmla="*/ 6374912 w 7903331"/>
              <a:gd name="connsiteY1" fmla="*/ 482164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6374912" y="482164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435" y="6304978"/>
            <a:ext cx="609600" cy="365125"/>
          </a:xfr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3B80A21-B7F7-4732-B598-A3DDB7AEFCA4}" type="slidenum">
              <a:rPr lang="en-US" b="1" smtClean="0"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>
              <a:latin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137" y="6324600"/>
            <a:ext cx="314420" cy="3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036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3" y="-11953"/>
            <a:ext cx="8769019" cy="787400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7455096" y="496599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07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07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1293"/>
            <a:ext cx="1371600" cy="1156711"/>
          </a:xfrm>
          <a:prstGeom prst="rect">
            <a:avLst/>
          </a:prstGeom>
        </p:spPr>
      </p:pic>
      <p:sp>
        <p:nvSpPr>
          <p:cNvPr id="12" name="Freeform 11"/>
          <p:cNvSpPr/>
          <p:nvPr/>
        </p:nvSpPr>
        <p:spPr>
          <a:xfrm rot="10800000">
            <a:off x="7176249" y="6211428"/>
            <a:ext cx="1967752" cy="646575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503815"/>
              <a:gd name="connsiteX1" fmla="*/ 6194884 w 7903331"/>
              <a:gd name="connsiteY1" fmla="*/ 503815 h 503815"/>
              <a:gd name="connsiteX2" fmla="*/ 7903331 w 7903331"/>
              <a:gd name="connsiteY2" fmla="*/ 3540 h 503815"/>
              <a:gd name="connsiteX3" fmla="*/ 0 w 7903331"/>
              <a:gd name="connsiteY3" fmla="*/ 0 h 503815"/>
              <a:gd name="connsiteX4" fmla="*/ 5425 w 7903331"/>
              <a:gd name="connsiteY4" fmla="*/ 496599 h 503815"/>
              <a:gd name="connsiteX0" fmla="*/ 5425 w 7903331"/>
              <a:gd name="connsiteY0" fmla="*/ 496599 h 496599"/>
              <a:gd name="connsiteX1" fmla="*/ 6194884 w 7903331"/>
              <a:gd name="connsiteY1" fmla="*/ 474948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496599"/>
              <a:gd name="connsiteX1" fmla="*/ 6374912 w 7903331"/>
              <a:gd name="connsiteY1" fmla="*/ 482164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6374912" y="482164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435" y="6304978"/>
            <a:ext cx="609600" cy="365125"/>
          </a:xfrm>
        </p:spPr>
        <p:txBody>
          <a:bodyPr/>
          <a:lstStyle/>
          <a:p>
            <a:pPr>
              <a:defRPr/>
            </a:pPr>
            <a:fld id="{A10C2F88-E9CA-43EF-B66A-C1881A3194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137" y="6324600"/>
            <a:ext cx="314420" cy="3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015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bg>
      <p:bgPr>
        <a:gradFill>
          <a:gsLst>
            <a:gs pos="0">
              <a:schemeClr val="bg1"/>
            </a:gs>
            <a:gs pos="100000">
              <a:schemeClr val="bg1">
                <a:lumMod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1860"/>
            <a:ext cx="1290058" cy="106614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16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7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16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Freeform 11"/>
          <p:cNvSpPr/>
          <p:nvPr/>
        </p:nvSpPr>
        <p:spPr>
          <a:xfrm>
            <a:off x="3" y="-11953"/>
            <a:ext cx="8769019" cy="787400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7455096" y="496599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74641"/>
            <a:ext cx="7086600" cy="512763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Click to edit Master title style</a:t>
            </a:r>
          </a:p>
        </p:txBody>
      </p:sp>
      <p:sp>
        <p:nvSpPr>
          <p:cNvPr id="15" name="Freeform 14"/>
          <p:cNvSpPr/>
          <p:nvPr/>
        </p:nvSpPr>
        <p:spPr>
          <a:xfrm rot="10800000">
            <a:off x="7176249" y="6211428"/>
            <a:ext cx="1967752" cy="646575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503815"/>
              <a:gd name="connsiteX1" fmla="*/ 6194884 w 7903331"/>
              <a:gd name="connsiteY1" fmla="*/ 503815 h 503815"/>
              <a:gd name="connsiteX2" fmla="*/ 7903331 w 7903331"/>
              <a:gd name="connsiteY2" fmla="*/ 3540 h 503815"/>
              <a:gd name="connsiteX3" fmla="*/ 0 w 7903331"/>
              <a:gd name="connsiteY3" fmla="*/ 0 h 503815"/>
              <a:gd name="connsiteX4" fmla="*/ 5425 w 7903331"/>
              <a:gd name="connsiteY4" fmla="*/ 496599 h 503815"/>
              <a:gd name="connsiteX0" fmla="*/ 5425 w 7903331"/>
              <a:gd name="connsiteY0" fmla="*/ 496599 h 496599"/>
              <a:gd name="connsiteX1" fmla="*/ 6194884 w 7903331"/>
              <a:gd name="connsiteY1" fmla="*/ 474948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496599"/>
              <a:gd name="connsiteX1" fmla="*/ 6374912 w 7903331"/>
              <a:gd name="connsiteY1" fmla="*/ 482164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6374912" y="482164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435" y="6304978"/>
            <a:ext cx="609600" cy="365125"/>
          </a:xfr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3B80A21-B7F7-4732-B598-A3DDB7AEFCA4}" type="slidenum">
              <a:rPr lang="en-US" b="1" smtClean="0"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>
              <a:latin typeface="Times New Roman" pitchFamily="18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137" y="6324600"/>
            <a:ext cx="314420" cy="3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511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3" y="-11953"/>
            <a:ext cx="8769019" cy="787400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7455096" y="496599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58" r="17914"/>
          <a:stretch/>
        </p:blipFill>
        <p:spPr>
          <a:xfrm>
            <a:off x="3" y="5257800"/>
            <a:ext cx="1900519" cy="1600200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 rot="10800000">
            <a:off x="7176249" y="6211428"/>
            <a:ext cx="1967752" cy="646575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503815"/>
              <a:gd name="connsiteX1" fmla="*/ 6194884 w 7903331"/>
              <a:gd name="connsiteY1" fmla="*/ 503815 h 503815"/>
              <a:gd name="connsiteX2" fmla="*/ 7903331 w 7903331"/>
              <a:gd name="connsiteY2" fmla="*/ 3540 h 503815"/>
              <a:gd name="connsiteX3" fmla="*/ 0 w 7903331"/>
              <a:gd name="connsiteY3" fmla="*/ 0 h 503815"/>
              <a:gd name="connsiteX4" fmla="*/ 5425 w 7903331"/>
              <a:gd name="connsiteY4" fmla="*/ 496599 h 503815"/>
              <a:gd name="connsiteX0" fmla="*/ 5425 w 7903331"/>
              <a:gd name="connsiteY0" fmla="*/ 496599 h 496599"/>
              <a:gd name="connsiteX1" fmla="*/ 6194884 w 7903331"/>
              <a:gd name="connsiteY1" fmla="*/ 474948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496599"/>
              <a:gd name="connsiteX1" fmla="*/ 6374912 w 7903331"/>
              <a:gd name="connsiteY1" fmla="*/ 482164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6374912" y="482164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435" y="6304978"/>
            <a:ext cx="609600" cy="365125"/>
          </a:xfrm>
        </p:spPr>
        <p:txBody>
          <a:bodyPr/>
          <a:lstStyle/>
          <a:p>
            <a:pPr>
              <a:defRPr/>
            </a:pPr>
            <a:fld id="{3EBC42B3-1C24-4227-B9D9-B1D0D5EC8E9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137" y="6324600"/>
            <a:ext cx="314420" cy="3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686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 r="-1" b="33995"/>
          <a:stretch/>
        </p:blipFill>
        <p:spPr bwMode="auto">
          <a:xfrm>
            <a:off x="3" y="5562600"/>
            <a:ext cx="140789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reeform 8"/>
          <p:cNvSpPr/>
          <p:nvPr/>
        </p:nvSpPr>
        <p:spPr>
          <a:xfrm rot="10800000">
            <a:off x="7176249" y="6211428"/>
            <a:ext cx="1967752" cy="646575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503815"/>
              <a:gd name="connsiteX1" fmla="*/ 6194884 w 7903331"/>
              <a:gd name="connsiteY1" fmla="*/ 503815 h 503815"/>
              <a:gd name="connsiteX2" fmla="*/ 7903331 w 7903331"/>
              <a:gd name="connsiteY2" fmla="*/ 3540 h 503815"/>
              <a:gd name="connsiteX3" fmla="*/ 0 w 7903331"/>
              <a:gd name="connsiteY3" fmla="*/ 0 h 503815"/>
              <a:gd name="connsiteX4" fmla="*/ 5425 w 7903331"/>
              <a:gd name="connsiteY4" fmla="*/ 496599 h 503815"/>
              <a:gd name="connsiteX0" fmla="*/ 5425 w 7903331"/>
              <a:gd name="connsiteY0" fmla="*/ 496599 h 496599"/>
              <a:gd name="connsiteX1" fmla="*/ 6194884 w 7903331"/>
              <a:gd name="connsiteY1" fmla="*/ 474948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496599"/>
              <a:gd name="connsiteX1" fmla="*/ 6374912 w 7903331"/>
              <a:gd name="connsiteY1" fmla="*/ 482164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6374912" y="482164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435" y="6304978"/>
            <a:ext cx="609600" cy="365125"/>
          </a:xfrm>
        </p:spPr>
        <p:txBody>
          <a:bodyPr/>
          <a:lstStyle/>
          <a:p>
            <a:pPr>
              <a:defRPr/>
            </a:pPr>
            <a:fld id="{E8FB0DB1-E7E3-4440-A548-CF89F8FC3FE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137" y="6324600"/>
            <a:ext cx="314420" cy="3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446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gradFill>
          <a:gsLst>
            <a:gs pos="0">
              <a:schemeClr val="bg1"/>
            </a:gs>
            <a:gs pos="100000">
              <a:schemeClr val="bg1">
                <a:lumMod val="75000"/>
                <a:alpha val="54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 r="-1" b="33995"/>
          <a:stretch/>
        </p:blipFill>
        <p:spPr bwMode="auto">
          <a:xfrm>
            <a:off x="3" y="5562600"/>
            <a:ext cx="1398587" cy="1295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3"/>
            <a:ext cx="3008313" cy="1162051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>
            <a:normAutofit/>
          </a:bodyPr>
          <a:lstStyle>
            <a:lvl1pPr>
              <a:defRPr sz="1125"/>
            </a:lvl1pPr>
            <a:lvl2pPr>
              <a:defRPr sz="1013"/>
            </a:lvl2pPr>
            <a:lvl3pPr>
              <a:defRPr sz="900"/>
            </a:lvl3pPr>
            <a:lvl4pPr>
              <a:defRPr sz="788"/>
            </a:lvl4pPr>
            <a:lvl5pPr>
              <a:defRPr sz="788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291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 r="-1" b="33995"/>
          <a:stretch/>
        </p:blipFill>
        <p:spPr bwMode="auto">
          <a:xfrm>
            <a:off x="2" y="5715002"/>
            <a:ext cx="1371599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Freeform 13"/>
          <p:cNvSpPr/>
          <p:nvPr/>
        </p:nvSpPr>
        <p:spPr>
          <a:xfrm>
            <a:off x="2" y="-11953"/>
            <a:ext cx="8769019" cy="787400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7455096" y="496599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58687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8955"/>
            <a:ext cx="8229600" cy="4525963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 sz="1500">
                <a:solidFill>
                  <a:srgbClr val="000000"/>
                </a:solidFill>
              </a:defRPr>
            </a:lvl2pPr>
            <a:lvl3pPr>
              <a:defRPr sz="1350">
                <a:solidFill>
                  <a:srgbClr val="000000"/>
                </a:solidFill>
              </a:defRPr>
            </a:lvl3pPr>
            <a:lvl4pPr>
              <a:defRPr sz="1200">
                <a:solidFill>
                  <a:srgbClr val="000000"/>
                </a:solidFill>
              </a:defRPr>
            </a:lvl4pPr>
            <a:lvl5pPr>
              <a:defRPr sz="12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 rot="10800000">
            <a:off x="7176249" y="6211426"/>
            <a:ext cx="1967752" cy="646575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503815"/>
              <a:gd name="connsiteX1" fmla="*/ 6194884 w 7903331"/>
              <a:gd name="connsiteY1" fmla="*/ 503815 h 503815"/>
              <a:gd name="connsiteX2" fmla="*/ 7903331 w 7903331"/>
              <a:gd name="connsiteY2" fmla="*/ 3540 h 503815"/>
              <a:gd name="connsiteX3" fmla="*/ 0 w 7903331"/>
              <a:gd name="connsiteY3" fmla="*/ 0 h 503815"/>
              <a:gd name="connsiteX4" fmla="*/ 5425 w 7903331"/>
              <a:gd name="connsiteY4" fmla="*/ 496599 h 503815"/>
              <a:gd name="connsiteX0" fmla="*/ 5425 w 7903331"/>
              <a:gd name="connsiteY0" fmla="*/ 496599 h 496599"/>
              <a:gd name="connsiteX1" fmla="*/ 6194884 w 7903331"/>
              <a:gd name="connsiteY1" fmla="*/ 474948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496599"/>
              <a:gd name="connsiteX1" fmla="*/ 6374912 w 7903331"/>
              <a:gd name="connsiteY1" fmla="*/ 482164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6374912" y="482164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435" y="6304976"/>
            <a:ext cx="609600" cy="365125"/>
          </a:xfrm>
        </p:spPr>
        <p:txBody>
          <a:bodyPr/>
          <a:lstStyle/>
          <a:p>
            <a:fld id="{15E6B1FD-C087-436C-94A6-CAB21738851E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137" y="6324600"/>
            <a:ext cx="314420" cy="3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0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>
          <a:gsLst>
            <a:gs pos="0">
              <a:schemeClr val="bg1"/>
            </a:gs>
            <a:gs pos="100000">
              <a:schemeClr val="bg1">
                <a:lumMod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541" y="1905000"/>
            <a:ext cx="7772400" cy="914400"/>
          </a:xfrm>
        </p:spPr>
        <p:txBody>
          <a:bodyPr anchor="t"/>
          <a:lstStyle>
            <a:lvl1pPr algn="ctr">
              <a:defRPr sz="24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 r="-1" b="33995"/>
          <a:stretch/>
        </p:blipFill>
        <p:spPr bwMode="auto">
          <a:xfrm>
            <a:off x="2" y="5638800"/>
            <a:ext cx="141170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reeform 6"/>
          <p:cNvSpPr/>
          <p:nvPr/>
        </p:nvSpPr>
        <p:spPr>
          <a:xfrm rot="10800000">
            <a:off x="7176249" y="6211426"/>
            <a:ext cx="1967752" cy="646575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503815"/>
              <a:gd name="connsiteX1" fmla="*/ 6194884 w 7903331"/>
              <a:gd name="connsiteY1" fmla="*/ 503815 h 503815"/>
              <a:gd name="connsiteX2" fmla="*/ 7903331 w 7903331"/>
              <a:gd name="connsiteY2" fmla="*/ 3540 h 503815"/>
              <a:gd name="connsiteX3" fmla="*/ 0 w 7903331"/>
              <a:gd name="connsiteY3" fmla="*/ 0 h 503815"/>
              <a:gd name="connsiteX4" fmla="*/ 5425 w 7903331"/>
              <a:gd name="connsiteY4" fmla="*/ 496599 h 503815"/>
              <a:gd name="connsiteX0" fmla="*/ 5425 w 7903331"/>
              <a:gd name="connsiteY0" fmla="*/ 496599 h 496599"/>
              <a:gd name="connsiteX1" fmla="*/ 6194884 w 7903331"/>
              <a:gd name="connsiteY1" fmla="*/ 474948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496599"/>
              <a:gd name="connsiteX1" fmla="*/ 6374912 w 7903331"/>
              <a:gd name="connsiteY1" fmla="*/ 482164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6374912" y="482164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435" y="6304976"/>
            <a:ext cx="609600" cy="365125"/>
          </a:xfrm>
        </p:spPr>
        <p:txBody>
          <a:bodyPr/>
          <a:lstStyle/>
          <a:p>
            <a:fld id="{15E6B1FD-C087-436C-94A6-CAB21738851E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137" y="6324600"/>
            <a:ext cx="314420" cy="3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95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2" y="-11953"/>
            <a:ext cx="8769019" cy="787400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7455096" y="496599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07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07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1291"/>
            <a:ext cx="1371600" cy="1156711"/>
          </a:xfrm>
          <a:prstGeom prst="rect">
            <a:avLst/>
          </a:prstGeom>
        </p:spPr>
      </p:pic>
      <p:sp>
        <p:nvSpPr>
          <p:cNvPr id="12" name="Freeform 11"/>
          <p:cNvSpPr/>
          <p:nvPr/>
        </p:nvSpPr>
        <p:spPr>
          <a:xfrm rot="10800000">
            <a:off x="7176249" y="6211426"/>
            <a:ext cx="1967752" cy="646575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503815"/>
              <a:gd name="connsiteX1" fmla="*/ 6194884 w 7903331"/>
              <a:gd name="connsiteY1" fmla="*/ 503815 h 503815"/>
              <a:gd name="connsiteX2" fmla="*/ 7903331 w 7903331"/>
              <a:gd name="connsiteY2" fmla="*/ 3540 h 503815"/>
              <a:gd name="connsiteX3" fmla="*/ 0 w 7903331"/>
              <a:gd name="connsiteY3" fmla="*/ 0 h 503815"/>
              <a:gd name="connsiteX4" fmla="*/ 5425 w 7903331"/>
              <a:gd name="connsiteY4" fmla="*/ 496599 h 503815"/>
              <a:gd name="connsiteX0" fmla="*/ 5425 w 7903331"/>
              <a:gd name="connsiteY0" fmla="*/ 496599 h 496599"/>
              <a:gd name="connsiteX1" fmla="*/ 6194884 w 7903331"/>
              <a:gd name="connsiteY1" fmla="*/ 474948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496599"/>
              <a:gd name="connsiteX1" fmla="*/ 6374912 w 7903331"/>
              <a:gd name="connsiteY1" fmla="*/ 482164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6374912" y="482164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435" y="6304976"/>
            <a:ext cx="609600" cy="365125"/>
          </a:xfrm>
        </p:spPr>
        <p:txBody>
          <a:bodyPr/>
          <a:lstStyle/>
          <a:p>
            <a:fld id="{15E6B1FD-C087-436C-94A6-CAB21738851E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137" y="6324600"/>
            <a:ext cx="314420" cy="3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72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bg>
      <p:bgPr>
        <a:gradFill>
          <a:gsLst>
            <a:gs pos="0">
              <a:schemeClr val="bg1"/>
            </a:gs>
            <a:gs pos="100000">
              <a:schemeClr val="bg1">
                <a:lumMod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1860"/>
            <a:ext cx="1290058" cy="106614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5"/>
            <a:ext cx="4041775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Freeform 11"/>
          <p:cNvSpPr/>
          <p:nvPr/>
        </p:nvSpPr>
        <p:spPr>
          <a:xfrm>
            <a:off x="2" y="-11953"/>
            <a:ext cx="8769019" cy="787400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7455096" y="496599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74639"/>
            <a:ext cx="7086600" cy="51276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100" dirty="0">
                <a:solidFill>
                  <a:srgbClr val="58687F">
                    <a:lumMod val="50000"/>
                  </a:srgbClr>
                </a:solidFill>
              </a:rPr>
              <a:t>Click to edit Master title style</a:t>
            </a:r>
          </a:p>
        </p:txBody>
      </p:sp>
      <p:sp>
        <p:nvSpPr>
          <p:cNvPr id="15" name="Freeform 14"/>
          <p:cNvSpPr/>
          <p:nvPr/>
        </p:nvSpPr>
        <p:spPr>
          <a:xfrm rot="10800000">
            <a:off x="7176249" y="6211426"/>
            <a:ext cx="1967752" cy="646575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503815"/>
              <a:gd name="connsiteX1" fmla="*/ 6194884 w 7903331"/>
              <a:gd name="connsiteY1" fmla="*/ 503815 h 503815"/>
              <a:gd name="connsiteX2" fmla="*/ 7903331 w 7903331"/>
              <a:gd name="connsiteY2" fmla="*/ 3540 h 503815"/>
              <a:gd name="connsiteX3" fmla="*/ 0 w 7903331"/>
              <a:gd name="connsiteY3" fmla="*/ 0 h 503815"/>
              <a:gd name="connsiteX4" fmla="*/ 5425 w 7903331"/>
              <a:gd name="connsiteY4" fmla="*/ 496599 h 503815"/>
              <a:gd name="connsiteX0" fmla="*/ 5425 w 7903331"/>
              <a:gd name="connsiteY0" fmla="*/ 496599 h 496599"/>
              <a:gd name="connsiteX1" fmla="*/ 6194884 w 7903331"/>
              <a:gd name="connsiteY1" fmla="*/ 474948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496599"/>
              <a:gd name="connsiteX1" fmla="*/ 6374912 w 7903331"/>
              <a:gd name="connsiteY1" fmla="*/ 482164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6374912" y="482164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435" y="6304976"/>
            <a:ext cx="609600" cy="365125"/>
          </a:xfrm>
        </p:spPr>
        <p:txBody>
          <a:bodyPr/>
          <a:lstStyle/>
          <a:p>
            <a:fld id="{15E6B1FD-C087-436C-94A6-CAB21738851E}" type="slidenum">
              <a:rPr lang="en-US" smtClean="0"/>
              <a:t>‹#›</a:t>
            </a:fld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137" y="6324600"/>
            <a:ext cx="314420" cy="3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633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2" y="-11953"/>
            <a:ext cx="8769019" cy="787400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7455096" y="496599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58687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58" r="17914"/>
          <a:stretch/>
        </p:blipFill>
        <p:spPr>
          <a:xfrm>
            <a:off x="2" y="5257800"/>
            <a:ext cx="1900519" cy="1600200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 rot="10800000">
            <a:off x="7176249" y="6211426"/>
            <a:ext cx="1967752" cy="646575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503815"/>
              <a:gd name="connsiteX1" fmla="*/ 6194884 w 7903331"/>
              <a:gd name="connsiteY1" fmla="*/ 503815 h 503815"/>
              <a:gd name="connsiteX2" fmla="*/ 7903331 w 7903331"/>
              <a:gd name="connsiteY2" fmla="*/ 3540 h 503815"/>
              <a:gd name="connsiteX3" fmla="*/ 0 w 7903331"/>
              <a:gd name="connsiteY3" fmla="*/ 0 h 503815"/>
              <a:gd name="connsiteX4" fmla="*/ 5425 w 7903331"/>
              <a:gd name="connsiteY4" fmla="*/ 496599 h 503815"/>
              <a:gd name="connsiteX0" fmla="*/ 5425 w 7903331"/>
              <a:gd name="connsiteY0" fmla="*/ 496599 h 496599"/>
              <a:gd name="connsiteX1" fmla="*/ 6194884 w 7903331"/>
              <a:gd name="connsiteY1" fmla="*/ 474948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496599"/>
              <a:gd name="connsiteX1" fmla="*/ 6374912 w 7903331"/>
              <a:gd name="connsiteY1" fmla="*/ 482164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6374912" y="482164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435" y="6304976"/>
            <a:ext cx="609600" cy="365125"/>
          </a:xfrm>
        </p:spPr>
        <p:txBody>
          <a:bodyPr/>
          <a:lstStyle/>
          <a:p>
            <a:fld id="{15E6B1FD-C087-436C-94A6-CAB21738851E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137" y="6324600"/>
            <a:ext cx="314420" cy="3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59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 r="-1" b="33995"/>
          <a:stretch/>
        </p:blipFill>
        <p:spPr bwMode="auto">
          <a:xfrm>
            <a:off x="2" y="5562600"/>
            <a:ext cx="140789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reeform 8"/>
          <p:cNvSpPr/>
          <p:nvPr/>
        </p:nvSpPr>
        <p:spPr>
          <a:xfrm rot="10800000">
            <a:off x="7176249" y="6211426"/>
            <a:ext cx="1967752" cy="646575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503815"/>
              <a:gd name="connsiteX1" fmla="*/ 6194884 w 7903331"/>
              <a:gd name="connsiteY1" fmla="*/ 503815 h 503815"/>
              <a:gd name="connsiteX2" fmla="*/ 7903331 w 7903331"/>
              <a:gd name="connsiteY2" fmla="*/ 3540 h 503815"/>
              <a:gd name="connsiteX3" fmla="*/ 0 w 7903331"/>
              <a:gd name="connsiteY3" fmla="*/ 0 h 503815"/>
              <a:gd name="connsiteX4" fmla="*/ 5425 w 7903331"/>
              <a:gd name="connsiteY4" fmla="*/ 496599 h 503815"/>
              <a:gd name="connsiteX0" fmla="*/ 5425 w 7903331"/>
              <a:gd name="connsiteY0" fmla="*/ 496599 h 496599"/>
              <a:gd name="connsiteX1" fmla="*/ 6194884 w 7903331"/>
              <a:gd name="connsiteY1" fmla="*/ 474948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496599"/>
              <a:gd name="connsiteX1" fmla="*/ 6374912 w 7903331"/>
              <a:gd name="connsiteY1" fmla="*/ 482164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6374912" y="482164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435" y="6304976"/>
            <a:ext cx="609600" cy="365125"/>
          </a:xfrm>
        </p:spPr>
        <p:txBody>
          <a:bodyPr/>
          <a:lstStyle/>
          <a:p>
            <a:fld id="{15E6B1FD-C087-436C-94A6-CAB21738851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137" y="6324600"/>
            <a:ext cx="314420" cy="3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50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gradFill>
          <a:gsLst>
            <a:gs pos="0">
              <a:schemeClr val="bg1"/>
            </a:gs>
            <a:gs pos="100000">
              <a:schemeClr val="bg1">
                <a:lumMod val="75000"/>
                <a:alpha val="54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 r="-1" b="33995"/>
          <a:stretch/>
        </p:blipFill>
        <p:spPr bwMode="auto">
          <a:xfrm>
            <a:off x="2" y="5562600"/>
            <a:ext cx="1398587" cy="1295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1151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bg1">
                <a:lumMod val="75000"/>
              </a:schemeClr>
            </a:gs>
            <a:gs pos="40000">
              <a:schemeClr val="bg1">
                <a:lumMod val="75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271" y="2209804"/>
            <a:ext cx="5715000" cy="877701"/>
          </a:xfrm>
        </p:spPr>
        <p:txBody>
          <a:bodyPr/>
          <a:lstStyle>
            <a:lvl1pPr algn="r"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3" y="3124200"/>
            <a:ext cx="4706471" cy="704477"/>
          </a:xfrm>
        </p:spPr>
        <p:txBody>
          <a:bodyPr>
            <a:normAutofit/>
          </a:bodyPr>
          <a:lstStyle>
            <a:lvl1pPr marL="0" indent="0" algn="r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234989" y="1846480"/>
            <a:ext cx="0" cy="2336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:\Archives\Publishing\2007\Graphics\Logos\NCHEMS\NCHEMS Logo 200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829" y="2616201"/>
            <a:ext cx="2546572" cy="51163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649111" y="3048178"/>
            <a:ext cx="2342490" cy="378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19" dirty="0"/>
              <a:t>National</a:t>
            </a:r>
            <a:r>
              <a:rPr lang="en-US" sz="619" baseline="0" dirty="0"/>
              <a:t> Center for Higher Education Management Systems</a:t>
            </a:r>
          </a:p>
          <a:p>
            <a:endParaRPr lang="en-US" sz="619" baseline="0" dirty="0"/>
          </a:p>
          <a:p>
            <a:r>
              <a:rPr lang="en-US" sz="619" baseline="0" dirty="0">
                <a:solidFill>
                  <a:schemeClr val="bg1">
                    <a:lumMod val="50000"/>
                  </a:schemeClr>
                </a:solidFill>
              </a:rPr>
              <a:t>nchems.org </a:t>
            </a:r>
            <a:r>
              <a:rPr lang="en-US" sz="619" baseline="0" dirty="0">
                <a:solidFill>
                  <a:schemeClr val="bg1">
                    <a:lumMod val="50000"/>
                  </a:schemeClr>
                </a:solidFill>
                <a:sym typeface="Symbol"/>
              </a:rPr>
              <a:t> higheredinfo.org</a:t>
            </a:r>
            <a:endParaRPr lang="en-US" sz="619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147509" y="4311488"/>
            <a:ext cx="2790265" cy="2286000"/>
            <a:chOff x="6286500" y="4125775"/>
            <a:chExt cx="2438400" cy="2590800"/>
          </a:xfrm>
        </p:grpSpPr>
        <p:cxnSp>
          <p:nvCxnSpPr>
            <p:cNvPr id="42" name="Straight Connector 41"/>
            <p:cNvCxnSpPr>
              <a:stCxn id="23" idx="4"/>
              <a:endCxn id="20" idx="1"/>
            </p:cNvCxnSpPr>
            <p:nvPr/>
          </p:nvCxnSpPr>
          <p:spPr>
            <a:xfrm>
              <a:off x="8039101" y="5367607"/>
              <a:ext cx="393117" cy="9587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9" idx="3"/>
              <a:endCxn id="19" idx="7"/>
            </p:cNvCxnSpPr>
            <p:nvPr/>
          </p:nvCxnSpPr>
          <p:spPr>
            <a:xfrm flipH="1">
              <a:off x="7567591" y="4415697"/>
              <a:ext cx="787468" cy="6435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7176004" y="4702179"/>
              <a:ext cx="253497" cy="33799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8343900" y="4328975"/>
              <a:ext cx="76200" cy="101600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7581900" y="6056175"/>
              <a:ext cx="76200" cy="1016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8420100" y="5256452"/>
              <a:ext cx="152400" cy="203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7700349" y="4936561"/>
              <a:ext cx="350822" cy="46776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6591300" y="5649775"/>
              <a:ext cx="304800" cy="4064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7505700" y="4125775"/>
              <a:ext cx="152400" cy="203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7764478" y="4702179"/>
              <a:ext cx="152400" cy="2032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6286500" y="4953663"/>
              <a:ext cx="152400" cy="203200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7353300" y="5649775"/>
              <a:ext cx="152400" cy="203200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7484199" y="5040175"/>
              <a:ext cx="97701" cy="130268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8382000" y="6259375"/>
              <a:ext cx="342900" cy="457200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8039100" y="5649775"/>
              <a:ext cx="228600" cy="3048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6896100" y="5129704"/>
              <a:ext cx="152400" cy="203200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7962900" y="5164407"/>
              <a:ext cx="152400" cy="2032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cxnSp>
          <p:nvCxnSpPr>
            <p:cNvPr id="24" name="Straight Connector 23"/>
            <p:cNvCxnSpPr>
              <a:stCxn id="15" idx="6"/>
              <a:endCxn id="9" idx="6"/>
            </p:cNvCxnSpPr>
            <p:nvPr/>
          </p:nvCxnSpPr>
          <p:spPr>
            <a:xfrm>
              <a:off x="7658100" y="4227375"/>
              <a:ext cx="762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6" idx="1"/>
            </p:cNvCxnSpPr>
            <p:nvPr/>
          </p:nvCxnSpPr>
          <p:spPr>
            <a:xfrm>
              <a:off x="7635782" y="4299218"/>
              <a:ext cx="151014" cy="4327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5" idx="2"/>
              <a:endCxn id="17" idx="7"/>
            </p:cNvCxnSpPr>
            <p:nvPr/>
          </p:nvCxnSpPr>
          <p:spPr>
            <a:xfrm flipH="1">
              <a:off x="6416582" y="4227375"/>
              <a:ext cx="1089118" cy="7560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5" idx="4"/>
              <a:endCxn id="18" idx="0"/>
            </p:cNvCxnSpPr>
            <p:nvPr/>
          </p:nvCxnSpPr>
          <p:spPr>
            <a:xfrm flipH="1">
              <a:off x="7429500" y="4328975"/>
              <a:ext cx="152400" cy="1320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16" idx="2"/>
              <a:endCxn id="7" idx="6"/>
            </p:cNvCxnSpPr>
            <p:nvPr/>
          </p:nvCxnSpPr>
          <p:spPr>
            <a:xfrm flipH="1">
              <a:off x="7429500" y="4803779"/>
              <a:ext cx="334978" cy="673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6" idx="3"/>
              <a:endCxn id="13" idx="1"/>
            </p:cNvCxnSpPr>
            <p:nvPr/>
          </p:nvCxnSpPr>
          <p:spPr>
            <a:xfrm flipH="1">
              <a:off x="7751726" y="4875621"/>
              <a:ext cx="35070" cy="1294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2" idx="7"/>
              <a:endCxn id="7" idx="3"/>
            </p:cNvCxnSpPr>
            <p:nvPr/>
          </p:nvCxnSpPr>
          <p:spPr>
            <a:xfrm flipV="1">
              <a:off x="7026183" y="4990677"/>
              <a:ext cx="186945" cy="168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4" idx="1"/>
              <a:endCxn id="17" idx="4"/>
            </p:cNvCxnSpPr>
            <p:nvPr/>
          </p:nvCxnSpPr>
          <p:spPr>
            <a:xfrm flipH="1" flipV="1">
              <a:off x="6362701" y="5156863"/>
              <a:ext cx="273237" cy="5524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4" idx="0"/>
              <a:endCxn id="22" idx="3"/>
            </p:cNvCxnSpPr>
            <p:nvPr/>
          </p:nvCxnSpPr>
          <p:spPr>
            <a:xfrm flipV="1">
              <a:off x="6743700" y="5303147"/>
              <a:ext cx="174718" cy="3466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9" idx="6"/>
              <a:endCxn id="13" idx="2"/>
            </p:cNvCxnSpPr>
            <p:nvPr/>
          </p:nvCxnSpPr>
          <p:spPr>
            <a:xfrm>
              <a:off x="7581899" y="5105310"/>
              <a:ext cx="118450" cy="651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16" idx="6"/>
              <a:endCxn id="12" idx="1"/>
            </p:cNvCxnSpPr>
            <p:nvPr/>
          </p:nvCxnSpPr>
          <p:spPr>
            <a:xfrm>
              <a:off x="7916878" y="4803779"/>
              <a:ext cx="525540" cy="4824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12" idx="4"/>
              <a:endCxn id="20" idx="0"/>
            </p:cNvCxnSpPr>
            <p:nvPr/>
          </p:nvCxnSpPr>
          <p:spPr>
            <a:xfrm>
              <a:off x="8496300" y="5459652"/>
              <a:ext cx="57150" cy="7997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21" idx="7"/>
              <a:endCxn id="12" idx="3"/>
            </p:cNvCxnSpPr>
            <p:nvPr/>
          </p:nvCxnSpPr>
          <p:spPr>
            <a:xfrm flipV="1">
              <a:off x="8234222" y="5429895"/>
              <a:ext cx="208196" cy="2645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21" idx="0"/>
              <a:endCxn id="23" idx="5"/>
            </p:cNvCxnSpPr>
            <p:nvPr/>
          </p:nvCxnSpPr>
          <p:spPr>
            <a:xfrm flipH="1" flipV="1">
              <a:off x="8092982" y="5337850"/>
              <a:ext cx="60418" cy="3119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10" idx="7"/>
              <a:endCxn id="13" idx="4"/>
            </p:cNvCxnSpPr>
            <p:nvPr/>
          </p:nvCxnSpPr>
          <p:spPr>
            <a:xfrm flipV="1">
              <a:off x="7646942" y="5404325"/>
              <a:ext cx="228819" cy="6667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10" idx="7"/>
              <a:endCxn id="18" idx="5"/>
            </p:cNvCxnSpPr>
            <p:nvPr/>
          </p:nvCxnSpPr>
          <p:spPr>
            <a:xfrm flipH="1" flipV="1">
              <a:off x="7483383" y="5823218"/>
              <a:ext cx="163559" cy="247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0" idx="7"/>
              <a:endCxn id="19" idx="3"/>
            </p:cNvCxnSpPr>
            <p:nvPr/>
          </p:nvCxnSpPr>
          <p:spPr>
            <a:xfrm flipH="1" flipV="1">
              <a:off x="7498507" y="5151365"/>
              <a:ext cx="148435" cy="9196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21" idx="2"/>
              <a:endCxn id="18" idx="6"/>
            </p:cNvCxnSpPr>
            <p:nvPr/>
          </p:nvCxnSpPr>
          <p:spPr>
            <a:xfrm flipH="1" flipV="1">
              <a:off x="7505700" y="5751375"/>
              <a:ext cx="533400" cy="50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9" idx="5"/>
              <a:endCxn id="21" idx="0"/>
            </p:cNvCxnSpPr>
            <p:nvPr/>
          </p:nvCxnSpPr>
          <p:spPr>
            <a:xfrm flipH="1">
              <a:off x="8153401" y="4415697"/>
              <a:ext cx="255541" cy="12340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18" idx="0"/>
              <a:endCxn id="7" idx="4"/>
            </p:cNvCxnSpPr>
            <p:nvPr/>
          </p:nvCxnSpPr>
          <p:spPr>
            <a:xfrm flipH="1" flipV="1">
              <a:off x="7302752" y="5040175"/>
              <a:ext cx="126748" cy="609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8" idx="0"/>
              <a:endCxn id="22" idx="5"/>
            </p:cNvCxnSpPr>
            <p:nvPr/>
          </p:nvCxnSpPr>
          <p:spPr>
            <a:xfrm flipH="1" flipV="1">
              <a:off x="7026182" y="5303147"/>
              <a:ext cx="403318" cy="3466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14" idx="7"/>
              <a:endCxn id="13" idx="3"/>
            </p:cNvCxnSpPr>
            <p:nvPr/>
          </p:nvCxnSpPr>
          <p:spPr>
            <a:xfrm flipV="1">
              <a:off x="6851464" y="5335822"/>
              <a:ext cx="900263" cy="3734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21" idx="3"/>
              <a:endCxn id="10" idx="6"/>
            </p:cNvCxnSpPr>
            <p:nvPr/>
          </p:nvCxnSpPr>
          <p:spPr>
            <a:xfrm flipH="1">
              <a:off x="7658100" y="5909938"/>
              <a:ext cx="414478" cy="1970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17" idx="6"/>
              <a:endCxn id="7" idx="2"/>
            </p:cNvCxnSpPr>
            <p:nvPr/>
          </p:nvCxnSpPr>
          <p:spPr>
            <a:xfrm flipV="1">
              <a:off x="6438901" y="4871178"/>
              <a:ext cx="737103" cy="184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7" idx="0"/>
              <a:endCxn id="15" idx="3"/>
            </p:cNvCxnSpPr>
            <p:nvPr/>
          </p:nvCxnSpPr>
          <p:spPr>
            <a:xfrm flipV="1">
              <a:off x="7302752" y="4299218"/>
              <a:ext cx="225266" cy="4029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10" idx="5"/>
              <a:endCxn id="20" idx="2"/>
            </p:cNvCxnSpPr>
            <p:nvPr/>
          </p:nvCxnSpPr>
          <p:spPr>
            <a:xfrm>
              <a:off x="7646942" y="6142897"/>
              <a:ext cx="735059" cy="3450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18" idx="6"/>
              <a:endCxn id="20" idx="1"/>
            </p:cNvCxnSpPr>
            <p:nvPr/>
          </p:nvCxnSpPr>
          <p:spPr>
            <a:xfrm>
              <a:off x="7505701" y="5751375"/>
              <a:ext cx="926517" cy="5749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23" idx="6"/>
              <a:endCxn id="12" idx="2"/>
            </p:cNvCxnSpPr>
            <p:nvPr/>
          </p:nvCxnSpPr>
          <p:spPr>
            <a:xfrm>
              <a:off x="8115300" y="5266007"/>
              <a:ext cx="304800" cy="920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475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086600" cy="512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5947F-4773-4B55-85B1-26B8F414648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6B1FD-C087-436C-94A6-CAB217388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4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685800" rtl="0" eaLnBrk="1" latinLnBrk="0" hangingPunct="1">
        <a:spcBef>
          <a:spcPct val="0"/>
        </a:spcBef>
        <a:buNone/>
        <a:defRPr sz="2100" b="1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rgbClr val="000000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rgbClr val="000000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rgbClr val="000000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7086600" cy="512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3B80A21-B7F7-4732-B598-A3DDB7AEFCA4}" type="slidenum">
              <a:rPr lang="en-US" b="1" smtClean="0"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530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 ftr="0" dt="0"/>
  <p:txStyles>
    <p:titleStyle>
      <a:lvl1pPr algn="l" defTabSz="514350" rtl="0" eaLnBrk="1" latinLnBrk="0" hangingPunct="1">
        <a:spcBef>
          <a:spcPct val="0"/>
        </a:spcBef>
        <a:buNone/>
        <a:defRPr sz="2400" b="1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1pPr>
      <a:lvl2pPr marL="417910" indent="-160735" algn="l" defTabSz="514350" rtl="0" eaLnBrk="1" latinLnBrk="0" hangingPunct="1">
        <a:spcBef>
          <a:spcPct val="20000"/>
        </a:spcBef>
        <a:buFont typeface="Arial" pitchFamily="34" charset="0"/>
        <a:buChar char="–"/>
        <a:defRPr sz="1575" kern="1200">
          <a:solidFill>
            <a:srgbClr val="000000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350" kern="1200">
          <a:solidFill>
            <a:srgbClr val="000000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itchFamily="34" charset="0"/>
        <a:buChar char="–"/>
        <a:defRPr sz="1125" kern="1200">
          <a:solidFill>
            <a:srgbClr val="000000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itchFamily="34" charset="0"/>
        <a:buChar char="»"/>
        <a:defRPr sz="1125" kern="1200">
          <a:solidFill>
            <a:srgbClr val="000000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FF450F2-56D7-4D12-864B-EDA22E21A2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Comparative Perspective on State Coordination of Higher Education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655F76-FA9F-4A85-86BD-C8FD6C0832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7802" y="3124200"/>
            <a:ext cx="4706471" cy="1139982"/>
          </a:xfrm>
        </p:spPr>
        <p:txBody>
          <a:bodyPr>
            <a:normAutofit/>
          </a:bodyPr>
          <a:lstStyle/>
          <a:p>
            <a:r>
              <a:rPr lang="en-US" sz="1400" dirty="0">
                <a:solidFill>
                  <a:schemeClr val="tx1">
                    <a:lumMod val="75000"/>
                  </a:schemeClr>
                </a:solidFill>
              </a:rPr>
              <a:t>Dennis Jones</a:t>
            </a:r>
          </a:p>
          <a:p>
            <a:r>
              <a:rPr lang="en-US" sz="1400" dirty="0">
                <a:solidFill>
                  <a:schemeClr val="tx1">
                    <a:lumMod val="75000"/>
                  </a:schemeClr>
                </a:solidFill>
              </a:rPr>
              <a:t>Aims McGuinness</a:t>
            </a:r>
          </a:p>
          <a:p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IBHE Webinar</a:t>
            </a:r>
          </a:p>
          <a:p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11/12/19</a:t>
            </a:r>
          </a:p>
        </p:txBody>
      </p:sp>
    </p:spTree>
    <p:extLst>
      <p:ext uri="{BB962C8B-B14F-4D97-AF65-F5344CB8AC3E}">
        <p14:creationId xmlns:p14="http://schemas.microsoft.com/office/powerpoint/2010/main" val="757709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6053CC8-F52C-46FB-8F7D-0AB3345C8C4D}"/>
              </a:ext>
            </a:extLst>
          </p:cNvPr>
          <p:cNvCxnSpPr/>
          <p:nvPr/>
        </p:nvCxnSpPr>
        <p:spPr>
          <a:xfrm rot="5400000" flipH="1" flipV="1">
            <a:off x="426244" y="4310857"/>
            <a:ext cx="2257425" cy="158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3" name="Title 4">
            <a:extLst>
              <a:ext uri="{FF2B5EF4-FFF2-40B4-BE49-F238E27FC236}">
                <a16:creationId xmlns:a16="http://schemas.microsoft.com/office/drawing/2014/main" id="{DCF6473A-2371-452C-9C08-37F9A72B6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The Implementation Tools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8A75B946-7E2B-4FDB-849D-17E63C2164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7762875" y="6305550"/>
            <a:ext cx="609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9AA0AB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F3CE4E85-A062-4052-8A0E-B640C427128D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10</a:t>
            </a:fld>
            <a:endParaRPr lang="en-US" altLang="en-US" sz="900">
              <a:solidFill>
                <a:srgbClr val="4975AD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E372688-499A-47B1-93E7-F7D491C15A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566559"/>
              </p:ext>
            </p:extLst>
          </p:nvPr>
        </p:nvGraphicFramePr>
        <p:xfrm>
          <a:off x="450850" y="1211263"/>
          <a:ext cx="8123238" cy="4381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3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3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3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8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38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38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2895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Trebuchet MS" pitchFamily="34" charset="0"/>
                        </a:rPr>
                        <a:t>Strategies for Achieving Goal Attainment</a:t>
                      </a: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itchFamily="34" charset="0"/>
                        </a:rPr>
                        <a:t>Planning and Leadership</a:t>
                      </a: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itchFamily="34" charset="0"/>
                        </a:rPr>
                        <a:t>Finance</a:t>
                      </a: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itchFamily="34" charset="0"/>
                        </a:rPr>
                        <a:t>Regulation</a:t>
                      </a: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itchFamily="34" charset="0"/>
                        </a:rPr>
                        <a:t>Accountability</a:t>
                      </a: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itchFamily="34" charset="0"/>
                        </a:rPr>
                        <a:t>Foster Resolution of Cross-cutting issues</a:t>
                      </a: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085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rebuchet MS" pitchFamily="34" charset="0"/>
                        </a:rPr>
                        <a:t>Goal 1</a:t>
                      </a: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Trebuchet MS" pitchFamily="34" charset="0"/>
                      </a:endParaRP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Trebuchet MS" pitchFamily="34" charset="0"/>
                      </a:endParaRP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Trebuchet MS" pitchFamily="34" charset="0"/>
                      </a:endParaRP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Trebuchet MS" pitchFamily="34" charset="0"/>
                      </a:endParaRP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085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rebuchet MS" pitchFamily="34" charset="0"/>
                        </a:rPr>
                        <a:t>Goal 2</a:t>
                      </a: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Trebuchet MS" pitchFamily="34" charset="0"/>
                      </a:endParaRP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Trebuchet MS" pitchFamily="34" charset="0"/>
                      </a:endParaRP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Trebuchet MS" pitchFamily="34" charset="0"/>
                      </a:endParaRP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085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rebuchet MS" pitchFamily="34" charset="0"/>
                        </a:rPr>
                        <a:t>Goal 3</a:t>
                      </a: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rebuchet MS" pitchFamily="34" charset="0"/>
                      </a:endParaRPr>
                    </a:p>
                  </a:txBody>
                  <a:tcPr marL="91446" marR="91446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642" name="TextBox 6">
            <a:extLst>
              <a:ext uri="{FF2B5EF4-FFF2-40B4-BE49-F238E27FC236}">
                <a16:creationId xmlns:a16="http://schemas.microsoft.com/office/drawing/2014/main" id="{7C953FE2-A7B3-4774-9B1F-57213EC47069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973138" y="4135437"/>
            <a:ext cx="1123950" cy="307975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>
                <a:solidFill>
                  <a:schemeClr val="tx1"/>
                </a:solidFill>
                <a:latin typeface="Trebuchet MS" panose="020B0603020202020204" pitchFamily="34" charset="0"/>
              </a:rPr>
              <a:t>Consistency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606E66A-51E9-4527-8C96-81537E0B925B}"/>
              </a:ext>
            </a:extLst>
          </p:cNvPr>
          <p:cNvCxnSpPr/>
          <p:nvPr/>
        </p:nvCxnSpPr>
        <p:spPr>
          <a:xfrm>
            <a:off x="1900238" y="2719388"/>
            <a:ext cx="6602412" cy="158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44" name="TextBox 11">
            <a:extLst>
              <a:ext uri="{FF2B5EF4-FFF2-40B4-BE49-F238E27FC236}">
                <a16:creationId xmlns:a16="http://schemas.microsoft.com/office/drawing/2014/main" id="{E0E31893-2843-4EB2-AA36-7FBE80A5C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0263" y="2543175"/>
            <a:ext cx="1123950" cy="307975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>
                <a:solidFill>
                  <a:schemeClr val="tx1"/>
                </a:solidFill>
                <a:latin typeface="Trebuchet MS" panose="020B0603020202020204" pitchFamily="34" charset="0"/>
              </a:rPr>
              <a:t>Alignment</a:t>
            </a:r>
          </a:p>
        </p:txBody>
      </p:sp>
    </p:spTree>
    <p:extLst>
      <p:ext uri="{BB962C8B-B14F-4D97-AF65-F5344CB8AC3E}">
        <p14:creationId xmlns:p14="http://schemas.microsoft.com/office/powerpoint/2010/main" val="4157414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8C2BDDD7-64A6-4745-A118-B7FFA9B447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Effective Coordinating Boards</a:t>
            </a:r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FD2DF30B-043F-4258-A627-9DDAB27A4D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core policy functions (planning/policy leadership, budget/resource allocation, evaluation and accountability)</a:t>
            </a:r>
          </a:p>
          <a:p>
            <a:endParaRPr lang="en-US" dirty="0"/>
          </a:p>
          <a:p>
            <a:r>
              <a:rPr lang="en-US" dirty="0"/>
              <a:t>Align and integrate policy functions to advance the goals of the state’s strategic plan/public agenda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CD0A821-831F-4D90-AB58-995E0A90B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8B8DD-0345-4313-B6BD-2120830636D5}" type="slidenum">
              <a:rPr lang="en-US" altLang="en-US"/>
              <a:pPr/>
              <a:t>11</a:t>
            </a:fld>
            <a:endParaRPr lang="en-US" altLang="en-US" dirty="0"/>
          </a:p>
        </p:txBody>
      </p:sp>
      <p:sp>
        <p:nvSpPr>
          <p:cNvPr id="176134" name="Text Box 6">
            <a:extLst>
              <a:ext uri="{FF2B5EF4-FFF2-40B4-BE49-F238E27FC236}">
                <a16:creationId xmlns:a16="http://schemas.microsoft.com/office/drawing/2014/main" id="{DD85B97A-AD0B-426F-9B36-7F5A520C1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5101" y="5143500"/>
            <a:ext cx="973343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350" dirty="0">
                <a:latin typeface="Arial" panose="020B0604020202020204" pitchFamily="34" charset="0"/>
              </a:rPr>
              <a:t>Continued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C9B8C-EB78-4EDF-9B60-169DC80A5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Effective Boards 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027BB-5878-4187-968A-978E11D1B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Have the credibility and capacity to engage the state’s political, civic and private-sector leaders to address the major challenges facing the state and higher education</a:t>
            </a:r>
          </a:p>
          <a:p>
            <a:r>
              <a:rPr lang="en-US" dirty="0"/>
              <a:t>Focus on WHAT, not HOW</a:t>
            </a:r>
          </a:p>
          <a:p>
            <a:r>
              <a:rPr lang="en-US" altLang="en-US" dirty="0"/>
              <a:t>Exhibit balance in processes and decision-making</a:t>
            </a:r>
          </a:p>
          <a:p>
            <a:pPr lvl="1"/>
            <a:r>
              <a:rPr lang="en-US" altLang="en-US" dirty="0"/>
              <a:t>Non-partisan</a:t>
            </a:r>
          </a:p>
          <a:p>
            <a:pPr lvl="1"/>
            <a:r>
              <a:rPr lang="en-US" altLang="en-US" dirty="0"/>
              <a:t>Serves both legislative and executive branches</a:t>
            </a:r>
          </a:p>
          <a:p>
            <a:pPr lvl="1"/>
            <a:r>
              <a:rPr lang="en-US" altLang="en-US" dirty="0"/>
              <a:t>Between the state and institutions</a:t>
            </a:r>
          </a:p>
          <a:p>
            <a:pPr lvl="1"/>
            <a:r>
              <a:rPr lang="en-US" altLang="en-US" dirty="0"/>
              <a:t>Among all sectors and providers</a:t>
            </a:r>
          </a:p>
          <a:p>
            <a:pPr lvl="1"/>
            <a:r>
              <a:rPr lang="en-US" altLang="en-US" dirty="0"/>
              <a:t>Across all regions of the state</a:t>
            </a:r>
          </a:p>
          <a:p>
            <a:pPr lvl="1"/>
            <a:r>
              <a:rPr lang="en-US" altLang="en-US" dirty="0"/>
              <a:t>Across all dimensions of mission (community college services to research and graduate education)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747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31236-D279-4AF1-9FD8-25E05D013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Sustained Public Policy Leadership Must Include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3CCC1-513D-4633-BAA7-D4CBF44D8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broad-based public entity with a clear charge to increase the state’s educational attainment and prepare citizens for the workforce.</a:t>
            </a:r>
          </a:p>
          <a:p>
            <a:r>
              <a:rPr lang="en-US" dirty="0"/>
              <a:t>Strength to counter inappropriate political, partisan, institutional, or parochial influences.</a:t>
            </a:r>
          </a:p>
          <a:p>
            <a:r>
              <a:rPr lang="en-US" dirty="0"/>
              <a:t>Capacity and responsibility for articulating and monitoring state performance objectives for higher education that are supported by the key leaders in the state; objectives should be specific and measurable.</a:t>
            </a:r>
          </a:p>
          <a:p>
            <a:r>
              <a:rPr lang="en-US" dirty="0"/>
              <a:t>Engagement of civic, business, and public school leaders beyond state government and higher education leaders.</a:t>
            </a:r>
          </a:p>
          <a:p>
            <a:r>
              <a:rPr lang="en-US" dirty="0"/>
              <a:t>Recognition of distinctions between statewide policy – and the public entities and policies needed to accomplish it – and institutional governance.</a:t>
            </a:r>
          </a:p>
          <a:p>
            <a:r>
              <a:rPr lang="en-US" dirty="0"/>
              <a:t>Information gathering and analytical capacity to inform the choice of state goals/priorities and to interpret and evaluate statewide and institutional performance in relation to these goals. </a:t>
            </a:r>
          </a:p>
          <a:p>
            <a:r>
              <a:rPr lang="en-US" dirty="0"/>
              <a:t>Capacity to bring coherence and coordination in key policy areas, such as the relationship between institutional appropriations, tuition, and financial aid.</a:t>
            </a:r>
          </a:p>
          <a:p>
            <a:r>
              <a:rPr lang="en-US" dirty="0"/>
              <a:t>Capacity to influence the direction of state resources to ensure accomplishment of these priorities.</a:t>
            </a:r>
          </a:p>
        </p:txBody>
      </p:sp>
    </p:spTree>
    <p:extLst>
      <p:ext uri="{BB962C8B-B14F-4D97-AF65-F5344CB8AC3E}">
        <p14:creationId xmlns:p14="http://schemas.microsoft.com/office/powerpoint/2010/main" val="2379654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9760F85-98C5-4FAE-9D8D-729146F92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Formal Versus Informal Authority</a:t>
            </a:r>
            <a:endParaRPr lang="en-US" dirty="0"/>
          </a:p>
        </p:txBody>
      </p:sp>
      <p:sp>
        <p:nvSpPr>
          <p:cNvPr id="179203" name="Rectangle 1027">
            <a:extLst>
              <a:ext uri="{FF2B5EF4-FFF2-40B4-BE49-F238E27FC236}">
                <a16:creationId xmlns:a16="http://schemas.microsoft.com/office/drawing/2014/main" id="{B2623C4A-FF25-4548-8463-0939717295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Coordinating boards gain their most significant influence/power through advice/recommendations to the governor and state legislature</a:t>
            </a:r>
          </a:p>
          <a:p>
            <a:r>
              <a:rPr lang="en-US" altLang="en-US" dirty="0"/>
              <a:t>Coordinating boards generally do not have authority to implement policy, except for specific programs</a:t>
            </a:r>
          </a:p>
          <a:p>
            <a:r>
              <a:rPr lang="en-US" altLang="en-US" dirty="0"/>
              <a:t>Influence depends less on formal authority than on</a:t>
            </a:r>
          </a:p>
          <a:p>
            <a:pPr lvl="1"/>
            <a:r>
              <a:rPr lang="en-US" altLang="en-US" dirty="0"/>
              <a:t>Reputation for objectivity, fairness, and timeliness of analysis and advice to legislative and executive branches</a:t>
            </a:r>
          </a:p>
          <a:p>
            <a:pPr lvl="1"/>
            <a:r>
              <a:rPr lang="en-US" dirty="0"/>
              <a:t>Capacity to gain trust and respect (but not always agreement) of the state’s institutional/system leaders who recognize that effective coordination is essential to address state policy issues that cannot be addressed only through voluntary coordination among institutions/systems</a:t>
            </a:r>
            <a:endParaRPr lang="en-US" alt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05813E2-93C5-45E2-94AD-63F2415A6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6C36-1EE2-4B37-9C56-F52A1F574864}" type="slidenum">
              <a:rPr lang="en-US" altLang="en-US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92002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95C5A-F889-40BD-9F9B-6D3B538A5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en-US" dirty="0"/>
              <a:t>Historical Development of Statewide Coordination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78776-C0E6-4EB3-A888-C90482DCA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Most Established in mid-20th Century</a:t>
            </a:r>
          </a:p>
          <a:p>
            <a:pPr lvl="0"/>
            <a:r>
              <a:rPr lang="en-US" altLang="en-US" dirty="0"/>
              <a:t>Illinois was First State to Establish a Coordinating Board </a:t>
            </a:r>
          </a:p>
          <a:p>
            <a:pPr lvl="1"/>
            <a:r>
              <a:rPr lang="en-US" altLang="en-US" dirty="0"/>
              <a:t>Lyman Glenny, Autonomy of Public Colleges. New York: McGraw-Hill, 1959</a:t>
            </a:r>
          </a:p>
          <a:p>
            <a:pPr lvl="1"/>
            <a:r>
              <a:rPr lang="en-US" altLang="en-US" dirty="0"/>
              <a:t>Context </a:t>
            </a:r>
          </a:p>
          <a:p>
            <a:pPr lvl="2"/>
            <a:r>
              <a:rPr lang="en-US" altLang="en-US" dirty="0"/>
              <a:t>Period of Massive Expansion</a:t>
            </a:r>
          </a:p>
          <a:p>
            <a:pPr lvl="2"/>
            <a:r>
              <a:rPr lang="en-US" altLang="en-US" dirty="0"/>
              <a:t>State Appropriations were Principal Funding Source</a:t>
            </a:r>
          </a:p>
          <a:p>
            <a:pPr lvl="1"/>
            <a:r>
              <a:rPr lang="en-US" altLang="en-US" dirty="0"/>
              <a:t>Original Purpose: </a:t>
            </a:r>
          </a:p>
          <a:p>
            <a:pPr lvl="2"/>
            <a:r>
              <a:rPr lang="en-US" altLang="en-US" dirty="0"/>
              <a:t>Rationalize the development of higher education systems</a:t>
            </a:r>
          </a:p>
          <a:p>
            <a:pPr lvl="2"/>
            <a:r>
              <a:rPr lang="en-US" altLang="en-US" dirty="0"/>
              <a:t>Provide advice to the Governor and State Legislature</a:t>
            </a:r>
          </a:p>
          <a:p>
            <a:pPr lvl="2"/>
            <a:r>
              <a:rPr lang="en-US" altLang="en-US" dirty="0"/>
              <a:t>Curb Unnecessary Duplication</a:t>
            </a:r>
          </a:p>
          <a:p>
            <a:pPr lvl="2"/>
            <a:r>
              <a:rPr lang="en-US" altLang="en-US" dirty="0"/>
              <a:t>Counter Turf Battles Among Institutions and Regions</a:t>
            </a:r>
          </a:p>
          <a:p>
            <a:pPr lvl="1"/>
            <a:r>
              <a:rPr lang="en-US" altLang="en-US" dirty="0"/>
              <a:t>Original coordinating boards tended to focus:</a:t>
            </a:r>
          </a:p>
          <a:p>
            <a:pPr lvl="2"/>
            <a:r>
              <a:rPr lang="en-US" altLang="en-US" dirty="0"/>
              <a:t>On Internal Higher Education Issues and Not on State Priorities  …. Strategic Plans Began with Institutions, not the State and its population and economy</a:t>
            </a:r>
          </a:p>
          <a:p>
            <a:pPr lvl="2"/>
            <a:r>
              <a:rPr lang="en-US" altLang="en-US" dirty="0"/>
              <a:t>Public institutions (although private independent HE was occasionally at the table)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335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D98C2-5D4A-4658-A62A-B9E9FB4D6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B305F-2862-44B6-8E62-B05795E4A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late 1970s through early 1990s, the authority of many coordinating boards was increased to include</a:t>
            </a:r>
          </a:p>
          <a:p>
            <a:pPr lvl="1"/>
            <a:r>
              <a:rPr lang="en-US" dirty="0"/>
              <a:t>Review, approve and, in some cases, discontinue academic programs</a:t>
            </a:r>
          </a:p>
          <a:p>
            <a:pPr lvl="1"/>
            <a:r>
              <a:rPr lang="en-US" dirty="0"/>
              <a:t>Implement initiatives designed to improve institutional productivity and performance (e.g., The Illinois PQP program)</a:t>
            </a:r>
          </a:p>
          <a:p>
            <a:pPr lvl="1"/>
            <a:r>
              <a:rPr lang="en-US" dirty="0"/>
              <a:t>A more aggressive stance on accountability for student outcomes</a:t>
            </a:r>
          </a:p>
          <a:p>
            <a:pPr lvl="1"/>
            <a:endParaRPr lang="en-US" dirty="0"/>
          </a:p>
          <a:p>
            <a:r>
              <a:rPr lang="en-US" dirty="0"/>
              <a:t>In the late 1990s, coordinating boards shifted emphasis from coordinating institutions to leading a public agenda linking higher education to the future of the state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882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478D597-892B-4502-9256-ED396FF00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Development</a:t>
            </a:r>
          </a:p>
        </p:txBody>
      </p:sp>
      <p:sp>
        <p:nvSpPr>
          <p:cNvPr id="180227" name="Rectangle 3">
            <a:extLst>
              <a:ext uri="{FF2B5EF4-FFF2-40B4-BE49-F238E27FC236}">
                <a16:creationId xmlns:a16="http://schemas.microsoft.com/office/drawing/2014/main" id="{22BBDC7C-089B-4B8C-A0A4-D1D881A7D3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current context is dramatically different from that of 20 years ago</a:t>
            </a:r>
          </a:p>
          <a:p>
            <a:pPr lvl="1"/>
            <a:r>
              <a:rPr lang="en-US" altLang="en-US" dirty="0"/>
              <a:t>From dramatic growth to declining high school graduates and more diverse student populations</a:t>
            </a:r>
          </a:p>
          <a:p>
            <a:pPr lvl="1"/>
            <a:r>
              <a:rPr lang="en-US" altLang="en-US" dirty="0"/>
              <a:t>State appropriations are no long the largest and most stable funding source. Tuition and fee revenue is now the most important revenue source</a:t>
            </a:r>
          </a:p>
          <a:p>
            <a:pPr lvl="1"/>
            <a:r>
              <a:rPr lang="en-US" altLang="en-US" dirty="0"/>
              <a:t>Turnover in state leadership</a:t>
            </a:r>
          </a:p>
          <a:p>
            <a:pPr lvl="1"/>
            <a:r>
              <a:rPr lang="en-US" altLang="en-US" dirty="0"/>
              <a:t>Disinvestment in state agencies</a:t>
            </a:r>
          </a:p>
          <a:p>
            <a:pPr marL="342900" lvl="1" indent="0">
              <a:buNone/>
            </a:pPr>
            <a:endParaRPr lang="en-US" altLang="en-US" dirty="0"/>
          </a:p>
          <a:p>
            <a:r>
              <a:rPr lang="en-US" altLang="en-US" dirty="0"/>
              <a:t>As a result, all but a few coordinating boards have drifted into a primarily  regulatory role.  Most are no longer seen as the venue for addressing the state’s major higher education challenges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80F5FEE7-6B6F-4B1A-9951-9E6124A8B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AD7E-0FD2-4556-9D27-A3D9FD68DA73}" type="slidenum">
              <a:rPr lang="en-US" altLang="en-US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87459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FD198D76-9B26-43C5-9619-A778B28E5F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Coordination in Comparative Perspective</a:t>
            </a:r>
          </a:p>
        </p:txBody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1D14CC30-9807-4A7E-8FA7-05AD0670C4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Illinois is one of 21 states that has a statewide coordinating agency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Only about 12 of these have authority roughly comparable to IBHE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More than half the states organize their public higher education institutions under two or more system or institutional governing boards.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ACE7A-0992-4DA7-A216-011B3BD55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D4FF-BEB4-4FD6-A03B-D8C45D5B3399}" type="slidenum">
              <a:rPr lang="en-US" altLang="en-US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Cautions About Comparisons: No “Ideal”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 good idea: copying another state’s structure</a:t>
            </a:r>
          </a:p>
          <a:p>
            <a:r>
              <a:rPr lang="en-US" dirty="0"/>
              <a:t>Each state’s structure evolved in response to unique state issues/conditions</a:t>
            </a:r>
          </a:p>
          <a:p>
            <a:pPr lvl="1"/>
            <a:r>
              <a:rPr lang="en-US" dirty="0"/>
              <a:t>Modes of provision (public vs. Private)</a:t>
            </a:r>
          </a:p>
          <a:p>
            <a:pPr lvl="1"/>
            <a:r>
              <a:rPr lang="en-US" dirty="0"/>
              <a:t>History/culture</a:t>
            </a:r>
          </a:p>
          <a:p>
            <a:pPr lvl="1"/>
            <a:r>
              <a:rPr lang="en-US" dirty="0"/>
              <a:t>Role of government</a:t>
            </a:r>
          </a:p>
          <a:p>
            <a:pPr lvl="2"/>
            <a:r>
              <a:rPr lang="en-US" dirty="0"/>
              <a:t>Governor</a:t>
            </a:r>
          </a:p>
          <a:p>
            <a:pPr lvl="2"/>
            <a:r>
              <a:rPr lang="en-US" dirty="0"/>
              <a:t>State legislature</a:t>
            </a:r>
          </a:p>
          <a:p>
            <a:pPr lvl="1"/>
            <a:r>
              <a:rPr lang="en-US" dirty="0"/>
              <a:t>Geo-political balance, regional disparities</a:t>
            </a:r>
          </a:p>
          <a:p>
            <a:pPr lvl="1"/>
            <a:r>
              <a:rPr lang="en-US" dirty="0"/>
              <a:t>Budgeting and finance policy and process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Coordination Versus Governance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Authority and functions of </a:t>
            </a:r>
            <a:r>
              <a:rPr lang="en-US" dirty="0">
                <a:solidFill>
                  <a:schemeClr val="tx2"/>
                </a:solidFill>
              </a:rPr>
              <a:t>coordinating boards</a:t>
            </a:r>
            <a:r>
              <a:rPr lang="en-US" dirty="0"/>
              <a:t> are distinctly different from </a:t>
            </a:r>
            <a:r>
              <a:rPr lang="en-US" dirty="0">
                <a:solidFill>
                  <a:schemeClr val="tx2"/>
                </a:solidFill>
              </a:rPr>
              <a:t>governing boards</a:t>
            </a:r>
            <a:r>
              <a:rPr lang="en-US" dirty="0"/>
              <a:t> of institutions and system</a:t>
            </a:r>
          </a:p>
          <a:p>
            <a:r>
              <a:rPr lang="en-US" dirty="0"/>
              <a:t>Coordinating boards</a:t>
            </a:r>
          </a:p>
          <a:p>
            <a:pPr lvl="1"/>
            <a:r>
              <a:rPr lang="en-US" dirty="0"/>
              <a:t>Focus on statewide policy leadership, not on governing/managing systems or individual institutions</a:t>
            </a:r>
          </a:p>
          <a:p>
            <a:pPr lvl="1"/>
            <a:r>
              <a:rPr lang="en-US" dirty="0"/>
              <a:t>Do not govern institutions (e.g., make decisions regarding appointment of system and institutional presidents or faculty and other personnel issues)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System and institutional governing boards have authority to develop </a:t>
            </a:r>
            <a:r>
              <a:rPr lang="en-US" i="1" dirty="0"/>
              <a:t>and </a:t>
            </a:r>
            <a:r>
              <a:rPr lang="en-US" dirty="0"/>
              <a:t>implement policy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20D8-D082-4FEF-8338-5956FEDF15AF}" type="slidenum">
              <a:rPr lang="en-US"/>
              <a:pPr/>
              <a:t>4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Box 3">
            <a:extLst>
              <a:ext uri="{FF2B5EF4-FFF2-40B4-BE49-F238E27FC236}">
                <a16:creationId xmlns:a16="http://schemas.microsoft.com/office/drawing/2014/main" id="{01BDC01C-E2AC-4E2A-ABF6-CEC1A28AB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"/>
            <a:ext cx="56248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solidFill>
                  <a:srgbClr val="58687F"/>
                </a:solidFill>
              </a:rPr>
              <a:t>Kentucky, Virginia, Oregon, Indiana, and Washington State</a:t>
            </a:r>
          </a:p>
        </p:txBody>
      </p:sp>
      <p:grpSp>
        <p:nvGrpSpPr>
          <p:cNvPr id="68611" name="Group 14">
            <a:extLst>
              <a:ext uri="{FF2B5EF4-FFF2-40B4-BE49-F238E27FC236}">
                <a16:creationId xmlns:a16="http://schemas.microsoft.com/office/drawing/2014/main" id="{92B08BB1-4909-44B5-A6CF-35CD09C392B2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1600200"/>
            <a:ext cx="4727575" cy="3429000"/>
            <a:chOff x="1981200" y="1600200"/>
            <a:chExt cx="4728116" cy="3429000"/>
          </a:xfrm>
        </p:grpSpPr>
        <p:grpSp>
          <p:nvGrpSpPr>
            <p:cNvPr id="68613" name="Group 40">
              <a:extLst>
                <a:ext uri="{FF2B5EF4-FFF2-40B4-BE49-F238E27FC236}">
                  <a16:creationId xmlns:a16="http://schemas.microsoft.com/office/drawing/2014/main" id="{26FE051A-D51C-47B3-8780-D9E9838B49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81200" y="2589870"/>
              <a:ext cx="1981200" cy="2439330"/>
              <a:chOff x="1447800" y="1446870"/>
              <a:chExt cx="1981200" cy="2439330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FE7DC1A-4717-4D0E-9888-1FFB568E8C2E}"/>
                  </a:ext>
                </a:extLst>
              </p:cNvPr>
              <p:cNvSpPr/>
              <p:nvPr/>
            </p:nvSpPr>
            <p:spPr>
              <a:xfrm>
                <a:off x="1447800" y="1446213"/>
                <a:ext cx="1981427" cy="685800"/>
              </a:xfrm>
              <a:prstGeom prst="rect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0" dirty="0">
                    <a:solidFill>
                      <a:srgbClr val="FFFFFF"/>
                    </a:solidFill>
                  </a:rPr>
                  <a:t>Institution-Level Governing Boards for Each University</a:t>
                </a:r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39850411-C3D6-46CB-9780-BCEE08387749}"/>
                  </a:ext>
                </a:extLst>
              </p:cNvPr>
              <p:cNvSpPr/>
              <p:nvPr/>
            </p:nvSpPr>
            <p:spPr>
              <a:xfrm>
                <a:off x="1789152" y="2678113"/>
                <a:ext cx="1298724" cy="1208087"/>
              </a:xfrm>
              <a:prstGeom prst="ellipse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0" dirty="0">
                    <a:solidFill>
                      <a:srgbClr val="FFFFFF"/>
                    </a:solidFill>
                  </a:rPr>
                  <a:t>Several Universities </a:t>
                </a:r>
              </a:p>
            </p:txBody>
          </p: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9E94FB4-D236-42D4-95E3-76053830C38B}"/>
                  </a:ext>
                </a:extLst>
              </p:cNvPr>
              <p:cNvCxnSpPr>
                <a:stCxn id="5" idx="2"/>
                <a:endCxn id="6" idx="0"/>
              </p:cNvCxnSpPr>
              <p:nvPr/>
            </p:nvCxnSpPr>
            <p:spPr>
              <a:xfrm>
                <a:off x="2438514" y="2132013"/>
                <a:ext cx="0" cy="5461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614" name="Group 6">
              <a:extLst>
                <a:ext uri="{FF2B5EF4-FFF2-40B4-BE49-F238E27FC236}">
                  <a16:creationId xmlns:a16="http://schemas.microsoft.com/office/drawing/2014/main" id="{123CFB00-0968-4D63-B250-FD1289972D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24400" y="2584294"/>
              <a:ext cx="1984916" cy="2292506"/>
              <a:chOff x="4724400" y="2584294"/>
              <a:chExt cx="1984916" cy="2292506"/>
            </a:xfrm>
          </p:grpSpPr>
          <p:grpSp>
            <p:nvGrpSpPr>
              <p:cNvPr id="68618" name="Group 39">
                <a:extLst>
                  <a:ext uri="{FF2B5EF4-FFF2-40B4-BE49-F238E27FC236}">
                    <a16:creationId xmlns:a16="http://schemas.microsoft.com/office/drawing/2014/main" id="{B46960AD-4457-43AC-9660-D5DDB8E345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020552" y="3275670"/>
                <a:ext cx="1392613" cy="1601130"/>
                <a:chOff x="4871449" y="2132670"/>
                <a:chExt cx="1392613" cy="1601130"/>
              </a:xfrm>
            </p:grpSpPr>
            <p:sp>
              <p:nvSpPr>
                <p:cNvPr id="37" name="Isosceles Triangle 36">
                  <a:extLst>
                    <a:ext uri="{FF2B5EF4-FFF2-40B4-BE49-F238E27FC236}">
                      <a16:creationId xmlns:a16="http://schemas.microsoft.com/office/drawing/2014/main" id="{A48A2E1B-F798-43EE-AA6D-2E722E6E4D7F}"/>
                    </a:ext>
                  </a:extLst>
                </p:cNvPr>
                <p:cNvSpPr/>
                <p:nvPr/>
              </p:nvSpPr>
              <p:spPr>
                <a:xfrm>
                  <a:off x="4875683" y="2616200"/>
                  <a:ext cx="1387633" cy="1117600"/>
                </a:xfrm>
                <a:prstGeom prst="triangle">
                  <a:avLst/>
                </a:prstGeom>
                <a:solidFill>
                  <a:schemeClr val="accent4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b="0" dirty="0">
                      <a:solidFill>
                        <a:srgbClr val="FFFFFF"/>
                      </a:solidFill>
                    </a:rPr>
                    <a:t>Community</a:t>
                  </a:r>
                  <a:br>
                    <a:rPr lang="en-US" sz="1400" b="0" dirty="0">
                      <a:solidFill>
                        <a:srgbClr val="FFFFFF"/>
                      </a:solidFill>
                    </a:rPr>
                  </a:br>
                  <a:r>
                    <a:rPr lang="en-US" sz="1400" b="0" dirty="0">
                      <a:solidFill>
                        <a:srgbClr val="FFFFFF"/>
                      </a:solidFill>
                    </a:rPr>
                    <a:t>Colleges</a:t>
                  </a:r>
                </a:p>
              </p:txBody>
            </p: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F71A4C72-2FFF-4E48-920B-972ECC0E47E4}"/>
                    </a:ext>
                  </a:extLst>
                </p:cNvPr>
                <p:cNvCxnSpPr>
                  <a:endCxn id="37" idx="0"/>
                </p:cNvCxnSpPr>
                <p:nvPr/>
              </p:nvCxnSpPr>
              <p:spPr>
                <a:xfrm>
                  <a:off x="5567913" y="2132013"/>
                  <a:ext cx="0" cy="48418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" name="Flowchart: Preparation 2">
                <a:extLst>
                  <a:ext uri="{FF2B5EF4-FFF2-40B4-BE49-F238E27FC236}">
                    <a16:creationId xmlns:a16="http://schemas.microsoft.com/office/drawing/2014/main" id="{A9A82DAD-8251-4C9B-82C0-775819A4474F}"/>
                  </a:ext>
                </a:extLst>
              </p:cNvPr>
              <p:cNvSpPr/>
              <p:nvPr/>
            </p:nvSpPr>
            <p:spPr>
              <a:xfrm>
                <a:off x="4724714" y="2584450"/>
                <a:ext cx="1984602" cy="690563"/>
              </a:xfrm>
              <a:prstGeom prst="flowChartPreparation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0" dirty="0">
                    <a:solidFill>
                      <a:prstClr val="white"/>
                    </a:solidFill>
                  </a:rPr>
                  <a:t>State Level Governing Board</a:t>
                </a:r>
              </a:p>
            </p:txBody>
          </p:sp>
        </p:grpSp>
        <p:sp>
          <p:nvSpPr>
            <p:cNvPr id="14" name="Flowchart: Preparation 13">
              <a:extLst>
                <a:ext uri="{FF2B5EF4-FFF2-40B4-BE49-F238E27FC236}">
                  <a16:creationId xmlns:a16="http://schemas.microsoft.com/office/drawing/2014/main" id="{166F35B6-9CD6-4CF2-A62B-C88536220B2A}"/>
                </a:ext>
              </a:extLst>
            </p:cNvPr>
            <p:cNvSpPr/>
            <p:nvPr/>
          </p:nvSpPr>
          <p:spPr>
            <a:xfrm>
              <a:off x="3352957" y="1600200"/>
              <a:ext cx="1984602" cy="692150"/>
            </a:xfrm>
            <a:prstGeom prst="flowChartPreparation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0" dirty="0">
                  <a:solidFill>
                    <a:prstClr val="white"/>
                  </a:solidFill>
                </a:rPr>
                <a:t>State Level Coordinating Board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69E4980-FED5-4E43-89C8-C9B10F18D6B6}"/>
                </a:ext>
              </a:extLst>
            </p:cNvPr>
            <p:cNvCxnSpPr>
              <a:stCxn id="14" idx="2"/>
              <a:endCxn id="5" idx="0"/>
            </p:cNvCxnSpPr>
            <p:nvPr/>
          </p:nvCxnSpPr>
          <p:spPr>
            <a:xfrm flipH="1">
              <a:off x="2971913" y="2292350"/>
              <a:ext cx="1373345" cy="296863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3CFFEB9-0CCE-455C-9510-86571EA5263D}"/>
                </a:ext>
              </a:extLst>
            </p:cNvPr>
            <p:cNvCxnSpPr>
              <a:stCxn id="14" idx="2"/>
              <a:endCxn id="3" idx="0"/>
            </p:cNvCxnSpPr>
            <p:nvPr/>
          </p:nvCxnSpPr>
          <p:spPr>
            <a:xfrm>
              <a:off x="4345259" y="2292350"/>
              <a:ext cx="1371757" cy="292100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612" name="Slide Number Placeholder 1">
            <a:extLst>
              <a:ext uri="{FF2B5EF4-FFF2-40B4-BE49-F238E27FC236}">
                <a16:creationId xmlns:a16="http://schemas.microsoft.com/office/drawing/2014/main" id="{8AA6BEAD-8B54-4CDC-BEB2-86D296FE2C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7762875" y="6305550"/>
            <a:ext cx="609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9AA0AB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1DE62D52-C46A-4AA0-AD83-95F6B40550A5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>
              <a:solidFill>
                <a:srgbClr val="9AA0AB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D706709F-A085-425B-A6F3-0847FBEBF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928" y="5291316"/>
            <a:ext cx="62509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1200" b="1" dirty="0"/>
              <a:t>Explanation</a:t>
            </a:r>
            <a:r>
              <a:rPr lang="en-US" sz="1200" dirty="0"/>
              <a:t>: Each public university has a governing board. State board for community colleges either governs the colleges or coordinates locally governed community colleges. Coordinating boards plan and coordinate the whole system.</a:t>
            </a:r>
          </a:p>
          <a:p>
            <a:r>
              <a:rPr lang="en-US" sz="1200" b="1" dirty="0"/>
              <a:t>Note</a:t>
            </a:r>
            <a:r>
              <a:rPr lang="en-US" sz="1200" dirty="0"/>
              <a:t>: Kentucky and Virginia community college boards are a statewide governing boards whereas the Washington State community college board is a coordinating board for locally governed colleges.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Box 3">
            <a:extLst>
              <a:ext uri="{FF2B5EF4-FFF2-40B4-BE49-F238E27FC236}">
                <a16:creationId xmlns:a16="http://schemas.microsoft.com/office/drawing/2014/main" id="{01BDC01C-E2AC-4E2A-ABF6-CEC1A28AB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"/>
            <a:ext cx="49989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solidFill>
                  <a:srgbClr val="58687F"/>
                </a:solidFill>
              </a:rPr>
              <a:t>Alabama, Colorado, South Carolina, and Tennessee</a:t>
            </a:r>
          </a:p>
        </p:txBody>
      </p:sp>
      <p:grpSp>
        <p:nvGrpSpPr>
          <p:cNvPr id="68611" name="Group 14">
            <a:extLst>
              <a:ext uri="{FF2B5EF4-FFF2-40B4-BE49-F238E27FC236}">
                <a16:creationId xmlns:a16="http://schemas.microsoft.com/office/drawing/2014/main" id="{92B08BB1-4909-44B5-A6CF-35CD09C392B2}"/>
              </a:ext>
            </a:extLst>
          </p:cNvPr>
          <p:cNvGrpSpPr>
            <a:grpSpLocks/>
          </p:cNvGrpSpPr>
          <p:nvPr/>
        </p:nvGrpSpPr>
        <p:grpSpPr bwMode="auto">
          <a:xfrm>
            <a:off x="804249" y="1600200"/>
            <a:ext cx="6896714" cy="3512086"/>
            <a:chOff x="804114" y="1600200"/>
            <a:chExt cx="6897504" cy="3512086"/>
          </a:xfrm>
        </p:grpSpPr>
        <p:grpSp>
          <p:nvGrpSpPr>
            <p:cNvPr id="68613" name="Group 40">
              <a:extLst>
                <a:ext uri="{FF2B5EF4-FFF2-40B4-BE49-F238E27FC236}">
                  <a16:creationId xmlns:a16="http://schemas.microsoft.com/office/drawing/2014/main" id="{26FE051A-D51C-47B3-8780-D9E9838B49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4114" y="2589213"/>
              <a:ext cx="1981427" cy="2523073"/>
              <a:chOff x="270714" y="1446213"/>
              <a:chExt cx="1981427" cy="2523073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FE7DC1A-4717-4D0E-9888-1FFB568E8C2E}"/>
                  </a:ext>
                </a:extLst>
              </p:cNvPr>
              <p:cNvSpPr/>
              <p:nvPr/>
            </p:nvSpPr>
            <p:spPr>
              <a:xfrm>
                <a:off x="270714" y="1446213"/>
                <a:ext cx="1981427" cy="685800"/>
              </a:xfrm>
              <a:prstGeom prst="rect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0" dirty="0">
                    <a:solidFill>
                      <a:srgbClr val="FFFFFF"/>
                    </a:solidFill>
                  </a:rPr>
                  <a:t>One or More Multi-Campus Governing Boards</a:t>
                </a:r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39850411-C3D6-46CB-9780-BCEE08387749}"/>
                  </a:ext>
                </a:extLst>
              </p:cNvPr>
              <p:cNvSpPr/>
              <p:nvPr/>
            </p:nvSpPr>
            <p:spPr>
              <a:xfrm>
                <a:off x="612065" y="2761199"/>
                <a:ext cx="1298724" cy="1208087"/>
              </a:xfrm>
              <a:prstGeom prst="ellipse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0" dirty="0">
                    <a:solidFill>
                      <a:srgbClr val="FFFFFF"/>
                    </a:solidFill>
                  </a:rPr>
                  <a:t>Two or More Universities</a:t>
                </a:r>
              </a:p>
            </p:txBody>
          </p: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9E94FB4-D236-42D4-95E3-76053830C38B}"/>
                  </a:ext>
                </a:extLst>
              </p:cNvPr>
              <p:cNvCxnSpPr>
                <a:stCxn id="5" idx="2"/>
                <a:endCxn id="6" idx="0"/>
              </p:cNvCxnSpPr>
              <p:nvPr/>
            </p:nvCxnSpPr>
            <p:spPr>
              <a:xfrm>
                <a:off x="1261427" y="2132013"/>
                <a:ext cx="0" cy="62918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614" name="Group 6">
              <a:extLst>
                <a:ext uri="{FF2B5EF4-FFF2-40B4-BE49-F238E27FC236}">
                  <a16:creationId xmlns:a16="http://schemas.microsoft.com/office/drawing/2014/main" id="{123CFB00-0968-4D63-B250-FD1289972D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17016" y="2584450"/>
              <a:ext cx="1984602" cy="2255014"/>
              <a:chOff x="5717016" y="2584450"/>
              <a:chExt cx="1984602" cy="2255014"/>
            </a:xfrm>
          </p:grpSpPr>
          <p:grpSp>
            <p:nvGrpSpPr>
              <p:cNvPr id="68618" name="Group 39">
                <a:extLst>
                  <a:ext uri="{FF2B5EF4-FFF2-40B4-BE49-F238E27FC236}">
                    <a16:creationId xmlns:a16="http://schemas.microsoft.com/office/drawing/2014/main" id="{B46960AD-4457-43AC-9660-D5DDB8E345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006589" y="3237677"/>
                <a:ext cx="1387633" cy="1601787"/>
                <a:chOff x="5857486" y="2094677"/>
                <a:chExt cx="1387633" cy="1601787"/>
              </a:xfrm>
            </p:grpSpPr>
            <p:sp>
              <p:nvSpPr>
                <p:cNvPr id="37" name="Isosceles Triangle 36">
                  <a:extLst>
                    <a:ext uri="{FF2B5EF4-FFF2-40B4-BE49-F238E27FC236}">
                      <a16:creationId xmlns:a16="http://schemas.microsoft.com/office/drawing/2014/main" id="{A48A2E1B-F798-43EE-AA6D-2E722E6E4D7F}"/>
                    </a:ext>
                  </a:extLst>
                </p:cNvPr>
                <p:cNvSpPr/>
                <p:nvPr/>
              </p:nvSpPr>
              <p:spPr>
                <a:xfrm>
                  <a:off x="5857486" y="2578864"/>
                  <a:ext cx="1387633" cy="1117600"/>
                </a:xfrm>
                <a:prstGeom prst="triangle">
                  <a:avLst/>
                </a:prstGeom>
                <a:solidFill>
                  <a:schemeClr val="accent4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b="0" dirty="0">
                      <a:solidFill>
                        <a:srgbClr val="FFFFFF"/>
                      </a:solidFill>
                    </a:rPr>
                    <a:t>Community</a:t>
                  </a:r>
                  <a:br>
                    <a:rPr lang="en-US" sz="1400" b="0" dirty="0">
                      <a:solidFill>
                        <a:srgbClr val="FFFFFF"/>
                      </a:solidFill>
                    </a:rPr>
                  </a:br>
                  <a:r>
                    <a:rPr lang="en-US" sz="1400" b="0" dirty="0">
                      <a:solidFill>
                        <a:srgbClr val="FFFFFF"/>
                      </a:solidFill>
                    </a:rPr>
                    <a:t>or Tech Colleges</a:t>
                  </a:r>
                </a:p>
              </p:txBody>
            </p: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F71A4C72-2FFF-4E48-920B-972ECC0E47E4}"/>
                    </a:ext>
                  </a:extLst>
                </p:cNvPr>
                <p:cNvCxnSpPr>
                  <a:endCxn id="37" idx="0"/>
                </p:cNvCxnSpPr>
                <p:nvPr/>
              </p:nvCxnSpPr>
              <p:spPr>
                <a:xfrm>
                  <a:off x="6549715" y="2094677"/>
                  <a:ext cx="0" cy="48418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" name="Flowchart: Preparation 2">
                <a:extLst>
                  <a:ext uri="{FF2B5EF4-FFF2-40B4-BE49-F238E27FC236}">
                    <a16:creationId xmlns:a16="http://schemas.microsoft.com/office/drawing/2014/main" id="{A9A82DAD-8251-4C9B-82C0-775819A4474F}"/>
                  </a:ext>
                </a:extLst>
              </p:cNvPr>
              <p:cNvSpPr/>
              <p:nvPr/>
            </p:nvSpPr>
            <p:spPr>
              <a:xfrm>
                <a:off x="5717016" y="2584450"/>
                <a:ext cx="1984602" cy="690563"/>
              </a:xfrm>
              <a:prstGeom prst="flowChartPreparation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0" dirty="0">
                    <a:solidFill>
                      <a:prstClr val="white"/>
                    </a:solidFill>
                  </a:rPr>
                  <a:t>State Level Governing Board</a:t>
                </a:r>
              </a:p>
            </p:txBody>
          </p:sp>
        </p:grpSp>
        <p:sp>
          <p:nvSpPr>
            <p:cNvPr id="14" name="Flowchart: Preparation 13">
              <a:extLst>
                <a:ext uri="{FF2B5EF4-FFF2-40B4-BE49-F238E27FC236}">
                  <a16:creationId xmlns:a16="http://schemas.microsoft.com/office/drawing/2014/main" id="{166F35B6-9CD6-4CF2-A62B-C88536220B2A}"/>
                </a:ext>
              </a:extLst>
            </p:cNvPr>
            <p:cNvSpPr/>
            <p:nvPr/>
          </p:nvSpPr>
          <p:spPr>
            <a:xfrm>
              <a:off x="3352957" y="1600200"/>
              <a:ext cx="1984602" cy="692150"/>
            </a:xfrm>
            <a:prstGeom prst="flowChartPreparation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0" dirty="0">
                  <a:solidFill>
                    <a:prstClr val="white"/>
                  </a:solidFill>
                </a:rPr>
                <a:t>State Level Coordinating Board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69E4980-FED5-4E43-89C8-C9B10F18D6B6}"/>
                </a:ext>
              </a:extLst>
            </p:cNvPr>
            <p:cNvCxnSpPr>
              <a:stCxn id="14" idx="2"/>
              <a:endCxn id="5" idx="0"/>
            </p:cNvCxnSpPr>
            <p:nvPr/>
          </p:nvCxnSpPr>
          <p:spPr>
            <a:xfrm flipH="1">
              <a:off x="1794828" y="2292350"/>
              <a:ext cx="2550430" cy="296863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3CFFEB9-0CCE-455C-9510-86571EA5263D}"/>
                </a:ext>
              </a:extLst>
            </p:cNvPr>
            <p:cNvCxnSpPr>
              <a:stCxn id="14" idx="2"/>
              <a:endCxn id="3" idx="0"/>
            </p:cNvCxnSpPr>
            <p:nvPr/>
          </p:nvCxnSpPr>
          <p:spPr>
            <a:xfrm>
              <a:off x="4345259" y="2292350"/>
              <a:ext cx="2364059" cy="292100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612" name="Slide Number Placeholder 1">
            <a:extLst>
              <a:ext uri="{FF2B5EF4-FFF2-40B4-BE49-F238E27FC236}">
                <a16:creationId xmlns:a16="http://schemas.microsoft.com/office/drawing/2014/main" id="{8AA6BEAD-8B54-4CDC-BEB2-86D296FE2C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7762875" y="6305550"/>
            <a:ext cx="609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9AA0AB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1DE62D52-C46A-4AA0-AD83-95F6B40550A5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>
              <a:solidFill>
                <a:srgbClr val="9AA0AB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1ECEA7-9CC8-41B7-9077-D701DD7243D6}"/>
              </a:ext>
            </a:extLst>
          </p:cNvPr>
          <p:cNvSpPr/>
          <p:nvPr/>
        </p:nvSpPr>
        <p:spPr bwMode="auto">
          <a:xfrm>
            <a:off x="3352800" y="2593222"/>
            <a:ext cx="1981200" cy="68580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0" dirty="0">
                <a:solidFill>
                  <a:srgbClr val="FFFFFF"/>
                </a:solidFill>
              </a:rPr>
              <a:t>Institution-level Governing Boards for Several Universities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6E36B35-2B2F-49B7-800D-41D37ECC7E7A}"/>
              </a:ext>
            </a:extLst>
          </p:cNvPr>
          <p:cNvSpPr/>
          <p:nvPr/>
        </p:nvSpPr>
        <p:spPr bwMode="auto">
          <a:xfrm>
            <a:off x="3719505" y="3857303"/>
            <a:ext cx="1298575" cy="1208087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0" dirty="0">
                <a:solidFill>
                  <a:srgbClr val="FFFFFF"/>
                </a:solidFill>
              </a:rPr>
              <a:t>Several Universities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725C07C-4033-4163-B9F1-E6BC1DBD7A67}"/>
              </a:ext>
            </a:extLst>
          </p:cNvPr>
          <p:cNvCxnSpPr>
            <a:endCxn id="23" idx="0"/>
          </p:cNvCxnSpPr>
          <p:nvPr/>
        </p:nvCxnSpPr>
        <p:spPr bwMode="auto">
          <a:xfrm>
            <a:off x="4368793" y="3228117"/>
            <a:ext cx="0" cy="6291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80D8B3C-C467-442A-A12D-586EA06E8F22}"/>
              </a:ext>
            </a:extLst>
          </p:cNvPr>
          <p:cNvCxnSpPr>
            <a:cxnSpLocks/>
            <a:stCxn id="14" idx="2"/>
            <a:endCxn id="21" idx="0"/>
          </p:cNvCxnSpPr>
          <p:nvPr/>
        </p:nvCxnSpPr>
        <p:spPr bwMode="auto">
          <a:xfrm flipH="1">
            <a:off x="4343400" y="2292350"/>
            <a:ext cx="1588" cy="300872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12">
            <a:extLst>
              <a:ext uri="{FF2B5EF4-FFF2-40B4-BE49-F238E27FC236}">
                <a16:creationId xmlns:a16="http://schemas.microsoft.com/office/drawing/2014/main" id="{C46A5B6F-456A-4745-A6DC-00448E7BC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1393" y="5566885"/>
            <a:ext cx="62560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1200" b="1" dirty="0"/>
              <a:t>Explanation</a:t>
            </a:r>
            <a:r>
              <a:rPr lang="en-US" sz="1200" dirty="0"/>
              <a:t>: Complex system of institutional governance including some multi-campus systems and some institutions with individual governing boards. State-Level board is responsible for coordinating the whole system.   </a:t>
            </a:r>
          </a:p>
        </p:txBody>
      </p:sp>
    </p:spTree>
    <p:extLst>
      <p:ext uri="{BB962C8B-B14F-4D97-AF65-F5344CB8AC3E}">
        <p14:creationId xmlns:p14="http://schemas.microsoft.com/office/powerpoint/2010/main" val="352568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Box 3">
            <a:extLst>
              <a:ext uri="{FF2B5EF4-FFF2-40B4-BE49-F238E27FC236}">
                <a16:creationId xmlns:a16="http://schemas.microsoft.com/office/drawing/2014/main" id="{69D662D6-BC74-419C-B4F1-C86AAF7F8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"/>
            <a:ext cx="36159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solidFill>
                  <a:srgbClr val="58687F"/>
                </a:solidFill>
              </a:rPr>
              <a:t>North Carolina, Georgia &amp; Wisconsin</a:t>
            </a:r>
          </a:p>
        </p:txBody>
      </p:sp>
      <p:grpSp>
        <p:nvGrpSpPr>
          <p:cNvPr id="75779" name="Group 40">
            <a:extLst>
              <a:ext uri="{FF2B5EF4-FFF2-40B4-BE49-F238E27FC236}">
                <a16:creationId xmlns:a16="http://schemas.microsoft.com/office/drawing/2014/main" id="{4962F8B9-C9F7-4B1E-8081-E5716991F17E}"/>
              </a:ext>
            </a:extLst>
          </p:cNvPr>
          <p:cNvGrpSpPr>
            <a:grpSpLocks/>
          </p:cNvGrpSpPr>
          <p:nvPr/>
        </p:nvGrpSpPr>
        <p:grpSpPr bwMode="auto">
          <a:xfrm>
            <a:off x="2387599" y="1663700"/>
            <a:ext cx="1981199" cy="2420811"/>
            <a:chOff x="1447776" y="1446870"/>
            <a:chExt cx="1980879" cy="242048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5818F46-FBB8-46D0-8D6A-C364D6A116B9}"/>
                </a:ext>
              </a:extLst>
            </p:cNvPr>
            <p:cNvSpPr/>
            <p:nvPr/>
          </p:nvSpPr>
          <p:spPr>
            <a:xfrm>
              <a:off x="1447776" y="1446870"/>
              <a:ext cx="1980879" cy="685707"/>
            </a:xfrm>
            <a:prstGeom prst="rect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0" dirty="0">
                  <a:solidFill>
                    <a:srgbClr val="FFFFFF"/>
                  </a:solidFill>
                </a:rPr>
                <a:t>State Level Governing Board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BD43E10-DF0B-4B95-8715-9AA6852CE31A}"/>
                </a:ext>
              </a:extLst>
            </p:cNvPr>
            <p:cNvSpPr/>
            <p:nvPr/>
          </p:nvSpPr>
          <p:spPr>
            <a:xfrm>
              <a:off x="1834538" y="2740635"/>
              <a:ext cx="1209479" cy="1126717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rgbClr val="FFFFFF"/>
                  </a:solidFill>
                </a:rPr>
                <a:t>System, </a:t>
              </a:r>
              <a:br>
                <a:rPr lang="en-US" sz="1400" dirty="0">
                  <a:solidFill>
                    <a:srgbClr val="FFFFFF"/>
                  </a:solidFill>
                </a:rPr>
              </a:br>
              <a:r>
                <a:rPr lang="en-US" sz="1400" dirty="0">
                  <a:solidFill>
                    <a:srgbClr val="FFFFFF"/>
                  </a:solidFill>
                </a:rPr>
                <a:t>Research, &amp; </a:t>
              </a:r>
              <a:br>
                <a:rPr lang="en-US" sz="1400" dirty="0">
                  <a:solidFill>
                    <a:srgbClr val="FFFFFF"/>
                  </a:solidFill>
                </a:rPr>
              </a:br>
              <a:r>
                <a:rPr lang="en-US" sz="1400" dirty="0">
                  <a:solidFill>
                    <a:srgbClr val="FFFFFF"/>
                  </a:solidFill>
                </a:rPr>
                <a:t>Regional</a:t>
              </a:r>
              <a:br>
                <a:rPr lang="en-US" sz="1400" dirty="0">
                  <a:solidFill>
                    <a:srgbClr val="FFFFFF"/>
                  </a:solidFill>
                </a:rPr>
              </a:br>
              <a:r>
                <a:rPr lang="en-US" sz="1400" dirty="0">
                  <a:solidFill>
                    <a:srgbClr val="FFFFFF"/>
                  </a:solidFill>
                </a:rPr>
                <a:t>Universities</a:t>
              </a:r>
              <a:endParaRPr lang="en-US" sz="1400" b="0" dirty="0">
                <a:solidFill>
                  <a:srgbClr val="FFFFFF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7BF7374-BE84-45B0-9D04-A617993C0044}"/>
                </a:ext>
              </a:extLst>
            </p:cNvPr>
            <p:cNvCxnSpPr>
              <a:cxnSpLocks/>
              <a:stCxn id="5" idx="2"/>
              <a:endCxn id="6" idx="0"/>
            </p:cNvCxnSpPr>
            <p:nvPr/>
          </p:nvCxnSpPr>
          <p:spPr>
            <a:xfrm>
              <a:off x="2438216" y="2132577"/>
              <a:ext cx="1061" cy="6080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780" name="Group 39">
            <a:extLst>
              <a:ext uri="{FF2B5EF4-FFF2-40B4-BE49-F238E27FC236}">
                <a16:creationId xmlns:a16="http://schemas.microsoft.com/office/drawing/2014/main" id="{B52BCA4D-47AA-4CC1-B7E2-88353731169A}"/>
              </a:ext>
            </a:extLst>
          </p:cNvPr>
          <p:cNvGrpSpPr>
            <a:grpSpLocks/>
          </p:cNvGrpSpPr>
          <p:nvPr/>
        </p:nvGrpSpPr>
        <p:grpSpPr bwMode="auto">
          <a:xfrm>
            <a:off x="5054600" y="1663700"/>
            <a:ext cx="1981200" cy="2139950"/>
            <a:chOff x="4577155" y="1446870"/>
            <a:chExt cx="1981200" cy="2139511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7F1B0C43-B37B-4802-966B-74512EB344BF}"/>
                </a:ext>
              </a:extLst>
            </p:cNvPr>
            <p:cNvSpPr/>
            <p:nvPr/>
          </p:nvSpPr>
          <p:spPr>
            <a:xfrm>
              <a:off x="4577155" y="1446870"/>
              <a:ext cx="1981200" cy="685659"/>
            </a:xfrm>
            <a:prstGeom prst="rect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0" dirty="0">
                  <a:solidFill>
                    <a:srgbClr val="FFFFFF"/>
                  </a:solidFill>
                </a:rPr>
                <a:t>State Level Governing Board</a:t>
              </a:r>
            </a:p>
          </p:txBody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12989A4F-93FE-45D4-A703-A82F35B76DF2}"/>
                </a:ext>
              </a:extLst>
            </p:cNvPr>
            <p:cNvSpPr/>
            <p:nvPr/>
          </p:nvSpPr>
          <p:spPr>
            <a:xfrm>
              <a:off x="4962918" y="2616618"/>
              <a:ext cx="1209675" cy="969763"/>
            </a:xfrm>
            <a:prstGeom prst="triangle">
              <a:avLst/>
            </a:prstGeom>
            <a:solidFill>
              <a:schemeClr val="accent4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0" dirty="0">
                  <a:solidFill>
                    <a:srgbClr val="FFFFFF"/>
                  </a:solidFill>
                </a:rPr>
                <a:t>Technical</a:t>
              </a:r>
              <a:br>
                <a:rPr lang="en-US" sz="1400" b="0" dirty="0">
                  <a:solidFill>
                    <a:srgbClr val="FFFFFF"/>
                  </a:solidFill>
                </a:rPr>
              </a:br>
              <a:r>
                <a:rPr lang="en-US" sz="1400" b="0" dirty="0">
                  <a:solidFill>
                    <a:srgbClr val="FFFFFF"/>
                  </a:solidFill>
                </a:rPr>
                <a:t>Colleges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17A3086-71F6-4FA0-857E-5FEA95E5DE10}"/>
                </a:ext>
              </a:extLst>
            </p:cNvPr>
            <p:cNvCxnSpPr>
              <a:stCxn id="36" idx="2"/>
              <a:endCxn id="37" idx="0"/>
            </p:cNvCxnSpPr>
            <p:nvPr/>
          </p:nvCxnSpPr>
          <p:spPr>
            <a:xfrm>
              <a:off x="5567755" y="2132529"/>
              <a:ext cx="0" cy="4840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781" name="Slide Number Placeholder 1">
            <a:extLst>
              <a:ext uri="{FF2B5EF4-FFF2-40B4-BE49-F238E27FC236}">
                <a16:creationId xmlns:a16="http://schemas.microsoft.com/office/drawing/2014/main" id="{4262D77B-51B9-4B63-81A0-386F5B6D70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7762875" y="6305550"/>
            <a:ext cx="609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9AA0AB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1DE62D52-C46A-4AA0-AD83-95F6B40550A5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7</a:t>
            </a:fld>
            <a:endParaRPr lang="en-US" altLang="en-US" sz="1200">
              <a:solidFill>
                <a:srgbClr val="9AA0AB"/>
              </a:solidFill>
              <a:latin typeface="Times New Roman" panose="02020603050405020304" pitchFamily="18" charset="0"/>
            </a:endParaRPr>
          </a:p>
        </p:txBody>
      </p:sp>
      <p:sp>
        <p:nvSpPr>
          <p:cNvPr id="75782" name="TextBox 1">
            <a:extLst>
              <a:ext uri="{FF2B5EF4-FFF2-40B4-BE49-F238E27FC236}">
                <a16:creationId xmlns:a16="http://schemas.microsoft.com/office/drawing/2014/main" id="{40380075-3831-4985-BED1-46FA81C3F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5308600"/>
            <a:ext cx="6172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solidFill>
                  <a:srgbClr val="58687F"/>
                </a:solidFill>
              </a:rPr>
              <a:t>Explanation: Two separate boards govern public institutions, one board for the research university and other university campuses as well as 3-year (primarily transfer colleges, and the rother board for technical colleges.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BECB0CA3-666F-4B7C-90A4-FDE9847218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Typical Traditional Functions of Coordinating Boards</a:t>
            </a:r>
          </a:p>
        </p:txBody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2CE6CD44-3E65-4AD3-B12D-457A615512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Statewide strategic/long-range planning</a:t>
            </a:r>
          </a:p>
          <a:p>
            <a:r>
              <a:rPr lang="en-US" altLang="en-US" dirty="0"/>
              <a:t>Policy analysis and problem resolution</a:t>
            </a:r>
          </a:p>
          <a:p>
            <a:r>
              <a:rPr lang="en-US" altLang="en-US" dirty="0"/>
              <a:t>Academic program review/approval</a:t>
            </a:r>
          </a:p>
          <a:p>
            <a:r>
              <a:rPr lang="en-US" altLang="en-US" dirty="0"/>
              <a:t>Finance policy</a:t>
            </a:r>
          </a:p>
          <a:p>
            <a:pPr lvl="1"/>
            <a:r>
              <a:rPr lang="en-US" altLang="en-US" dirty="0"/>
              <a:t>Budget analysis and recommendations (operating and capital)</a:t>
            </a:r>
          </a:p>
          <a:p>
            <a:pPr lvl="1"/>
            <a:r>
              <a:rPr lang="en-US" altLang="en-US" dirty="0"/>
              <a:t>Developing, recommending and implementing funding formulas</a:t>
            </a:r>
          </a:p>
          <a:p>
            <a:r>
              <a:rPr lang="en-US" altLang="en-US" dirty="0"/>
              <a:t>Develop and maintain data/information systems</a:t>
            </a:r>
          </a:p>
          <a:p>
            <a:r>
              <a:rPr lang="en-US" altLang="en-US" dirty="0"/>
              <a:t>Accountability reporting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85DF3-99FE-481C-832E-3FCB997A5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5292-CB8C-4E20-9CF9-6B6BC033E261}" type="slidenum">
              <a:rPr lang="en-US" altLang="en-US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7659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229287A8-2EA7-4B9F-AFEA-84C299B79F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Other Functions</a:t>
            </a:r>
          </a:p>
        </p:txBody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C7313FB6-415A-4ABA-A14C-47C5E71350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Program/project administration</a:t>
            </a:r>
          </a:p>
          <a:p>
            <a:r>
              <a:rPr lang="en-US" altLang="en-US" dirty="0"/>
              <a:t>Licensure/authorization of institutions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Also, coordinating boards in some states administer state student financial programs (e.g., Tennessee and Washington state)</a:t>
            </a:r>
          </a:p>
          <a:p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8DD38-ED64-4738-8362-D2FB07435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86BE4-9DA8-4671-B68D-33D546A4991A}" type="slidenum">
              <a:rPr lang="en-US" altLang="en-US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994606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NCHEMS 2016">
      <a:dk1>
        <a:srgbClr val="58687F"/>
      </a:dk1>
      <a:lt1>
        <a:srgbClr val="FFFFFF"/>
      </a:lt1>
      <a:dk2>
        <a:srgbClr val="1F497D"/>
      </a:dk2>
      <a:lt2>
        <a:srgbClr val="EEECE1"/>
      </a:lt2>
      <a:accent1>
        <a:srgbClr val="58687F"/>
      </a:accent1>
      <a:accent2>
        <a:srgbClr val="33A5C7"/>
      </a:accent2>
      <a:accent3>
        <a:srgbClr val="66CDAF"/>
      </a:accent3>
      <a:accent4>
        <a:srgbClr val="B5C759"/>
      </a:accent4>
      <a:accent5>
        <a:srgbClr val="F8A559"/>
      </a:accent5>
      <a:accent6>
        <a:srgbClr val="D85924"/>
      </a:accent6>
      <a:hlink>
        <a:srgbClr val="3187A2"/>
      </a:hlink>
      <a:folHlink>
        <a:srgbClr val="964C9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7292178-B71F-455C-B795-34B20538D006}" vid="{AC1A5494-3754-4D40-B2C5-9655F072FBEC}"/>
    </a:ext>
  </a:extLst>
</a:theme>
</file>

<file path=ppt/theme/theme2.xml><?xml version="1.0" encoding="utf-8"?>
<a:theme xmlns:a="http://schemas.openxmlformats.org/drawingml/2006/main" name="1_Presentation3">
  <a:themeElements>
    <a:clrScheme name="NCHEMS 2016">
      <a:dk1>
        <a:srgbClr val="58687F"/>
      </a:dk1>
      <a:lt1>
        <a:srgbClr val="FFFFFF"/>
      </a:lt1>
      <a:dk2>
        <a:srgbClr val="1F497D"/>
      </a:dk2>
      <a:lt2>
        <a:srgbClr val="EEECE1"/>
      </a:lt2>
      <a:accent1>
        <a:srgbClr val="58687F"/>
      </a:accent1>
      <a:accent2>
        <a:srgbClr val="33A5C7"/>
      </a:accent2>
      <a:accent3>
        <a:srgbClr val="66CDAF"/>
      </a:accent3>
      <a:accent4>
        <a:srgbClr val="B5C759"/>
      </a:accent4>
      <a:accent5>
        <a:srgbClr val="F8A559"/>
      </a:accent5>
      <a:accent6>
        <a:srgbClr val="D85924"/>
      </a:accent6>
      <a:hlink>
        <a:srgbClr val="3187A2"/>
      </a:hlink>
      <a:folHlink>
        <a:srgbClr val="964C9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7292178-B71F-455C-B795-34B20538D006}" vid="{A9B6A0FB-EDCA-4E82-B128-D38E02468EF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NCHEMS Grey</Template>
  <TotalTime>325</TotalTime>
  <Words>1245</Words>
  <Application>Microsoft Office PowerPoint</Application>
  <PresentationFormat>On-screen Show (4:3)</PresentationFormat>
  <Paragraphs>148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Theme1</vt:lpstr>
      <vt:lpstr>1_Presentation3</vt:lpstr>
      <vt:lpstr>A Comparative Perspective on State Coordination of Higher Education</vt:lpstr>
      <vt:lpstr>Coordination in Comparative Perspective</vt:lpstr>
      <vt:lpstr>Cautions About Comparisons: No “Ideal” Model</vt:lpstr>
      <vt:lpstr>Coordination Versus Governance</vt:lpstr>
      <vt:lpstr>PowerPoint Presentation</vt:lpstr>
      <vt:lpstr>PowerPoint Presentation</vt:lpstr>
      <vt:lpstr>PowerPoint Presentation</vt:lpstr>
      <vt:lpstr>Typical Traditional Functions of Coordinating Boards</vt:lpstr>
      <vt:lpstr>Other Functions</vt:lpstr>
      <vt:lpstr>The Implementation Tools</vt:lpstr>
      <vt:lpstr>Effective Coordinating Boards</vt:lpstr>
      <vt:lpstr>Effective Boards (Continued)</vt:lpstr>
      <vt:lpstr>Sustained Public Policy Leadership Must Include</vt:lpstr>
      <vt:lpstr>Formal Versus Informal Authority</vt:lpstr>
      <vt:lpstr>Historical Development of Statewide Coordination</vt:lpstr>
      <vt:lpstr>Historical Development</vt:lpstr>
      <vt:lpstr>Historical Development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IBHE Board Retreat</dc:title>
  <dc:creator>Liz Weeks</dc:creator>
  <cp:lastModifiedBy>Liz Weeks</cp:lastModifiedBy>
  <cp:revision>45</cp:revision>
  <dcterms:created xsi:type="dcterms:W3CDTF">2019-10-08T16:31:01Z</dcterms:created>
  <dcterms:modified xsi:type="dcterms:W3CDTF">2019-11-11T16:17:53Z</dcterms:modified>
</cp:coreProperties>
</file>